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s/comment1.xml" ContentType="application/vnd.openxmlformats-officedocument.presentationml.comments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aine" initials="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comments" Target="comments/comment1.xml"/><Relationship Id="rId14" Type="http://schemas.openxmlformats.org/officeDocument/2006/relationships/slide" Target="slides/slide6.xml"/><Relationship Id="rId15" Type="http://schemas.openxmlformats.org/officeDocument/2006/relationships/slide" Target="slides/slide7.xml"/><Relationship Id="rId16" Type="http://schemas.openxmlformats.org/officeDocument/2006/relationships/slide" Target="slides/slide8.xml"/><Relationship Id="rId17" Type="http://schemas.openxmlformats.org/officeDocument/2006/relationships/slide" Target="slides/slide9.xml"/><Relationship Id="rId18" Type="http://schemas.openxmlformats.org/officeDocument/2006/relationships/slide" Target="slides/slide10.xml"/><Relationship Id="rId19" Type="http://schemas.openxmlformats.org/officeDocument/2006/relationships/slide" Target="slides/slide11.xml"/><Relationship Id="rId20" Type="http://schemas.openxmlformats.org/officeDocument/2006/relationships/slide" Target="slides/slide12.xml"/><Relationship Id="rId21" Type="http://schemas.openxmlformats.org/officeDocument/2006/relationships/slide" Target="slides/slide13.xml"/><Relationship Id="rId22" Type="http://schemas.openxmlformats.org/officeDocument/2006/relationships/slide" Target="slides/slide14.xml"/><Relationship Id="rId23" Type="http://schemas.openxmlformats.org/officeDocument/2006/relationships/slide" Target="slides/slide15.xml"/></Relationships>

</file>

<file path=ppt/charts/_rels/chart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.xlsx"/></Relationships>

</file>

<file path=ppt/charts/_rels/chart2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2.xlsx"/></Relationships>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>
              <a:defRPr b="0" i="0" strike="noStrike" sz="900" u="none">
                <a:solidFill>
                  <a:srgbClr val="000000"/>
                </a:solidFill>
                <a:latin typeface="Calibri"/>
              </a:defRPr>
            </a:pPr>
            <a:r>
              <a:rPr b="0" i="0" strike="noStrike" sz="900" u="none">
                <a:solidFill>
                  <a:srgbClr val="000000"/>
                </a:solidFill>
                <a:latin typeface="Calibri"/>
              </a:rPr>
              <a:t>European Union (28 countries)</a:t>
            </a:r>
          </a:p>
        </c:rich>
      </c:tx>
      <c:layout>
        <c:manualLayout>
          <c:xMode val="edge"/>
          <c:yMode val="edge"/>
          <c:x val="0.354028"/>
          <c:y val="0"/>
          <c:w val="0.291943"/>
          <c:h val="0.0269361"/>
        </c:manualLayout>
      </c:layout>
      <c:overlay val="1"/>
      <c:spPr>
        <a:noFill/>
        <a:effectLst/>
      </c:spPr>
    </c:title>
    <c:autoTitleDeleted val="1"/>
    <c:plotArea>
      <c:layout>
        <c:manualLayout>
          <c:layoutTarget val="inner"/>
          <c:xMode val="edge"/>
          <c:yMode val="edge"/>
          <c:x val="0.0774469"/>
          <c:y val="0.0269361"/>
          <c:w val="0.812243"/>
          <c:h val="0.709165"/>
        </c:manualLayout>
      </c:layout>
      <c:barChart>
        <c:barDir val="col"/>
        <c:grouping val="clustered"/>
        <c:varyColors val="0"/>
        <c:ser>
          <c:idx val="0"/>
          <c:order val="0"/>
          <c:tx>
            <c:v>European Union (28 countries)</c:v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chemeClr val="accent1"/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chemeClr val="accent1"/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chemeClr val="accent1"/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spPr>
              <a:solidFill>
                <a:schemeClr val="accent1"/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spPr>
              <a:solidFill>
                <a:schemeClr val="accent1"/>
              </a:solidFill>
              <a:ln w="12700" cap="flat">
                <a:noFill/>
                <a:miter lim="400000"/>
              </a:ln>
              <a:effectLst/>
            </c:spPr>
          </c:dPt>
          <c:dPt>
            <c:idx val="5"/>
            <c:spPr>
              <a:solidFill>
                <a:schemeClr val="accent1"/>
              </a:solidFill>
              <a:ln w="12700" cap="flat">
                <a:noFill/>
                <a:miter lim="400000"/>
              </a:ln>
              <a:effectLst/>
            </c:spPr>
          </c:dPt>
          <c:dPt>
            <c:idx val="6"/>
            <c:spPr>
              <a:solidFill>
                <a:srgbClr val="628FC6"/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.0" sourceLinked="0"/>
              <c:txPr>
                <a:bodyPr/>
                <a:lstStyle/>
                <a:p>
                  <a:pPr>
                    <a:defRPr b="0" i="0" strike="noStrike" sz="900" u="non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.0" sourceLinked="0"/>
              <c:txPr>
                <a:bodyPr/>
                <a:lstStyle/>
                <a:p>
                  <a:pPr>
                    <a:defRPr b="0" i="0" strike="noStrike" sz="900" u="non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.0" sourceLinked="0"/>
              <c:txPr>
                <a:bodyPr/>
                <a:lstStyle/>
                <a:p>
                  <a:pPr>
                    <a:defRPr b="0" i="0" strike="noStrike" sz="900" u="non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.0" sourceLinked="0"/>
              <c:txPr>
                <a:bodyPr/>
                <a:lstStyle/>
                <a:p>
                  <a:pPr>
                    <a:defRPr b="0" i="0" strike="noStrike" sz="900" u="non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#,##0.0" sourceLinked="0"/>
              <c:txPr>
                <a:bodyPr/>
                <a:lstStyle/>
                <a:p>
                  <a:pPr>
                    <a:defRPr b="0" i="0" strike="noStrike" sz="900" u="non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numFmt formatCode="#,##0.0" sourceLinked="0"/>
              <c:txPr>
                <a:bodyPr/>
                <a:lstStyle/>
                <a:p>
                  <a:pPr>
                    <a:defRPr b="0" i="0" strike="noStrike" sz="900" u="non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numFmt formatCode="#,##0.0" sourceLinked="0"/>
              <c:txPr>
                <a:bodyPr/>
                <a:lstStyle/>
                <a:p>
                  <a:pPr>
                    <a:defRPr b="0" i="0" strike="noStrike" sz="900" u="non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b="0" i="0" strike="noStrike" sz="9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7"/>
              <c:pt idx="0">
                <c:v>Manufacturing</c:v>
              </c:pt>
              <c:pt idx="1">
                <c:v>Construction </c:v>
              </c:pt>
              <c:pt idx="2">
                <c:v>Information and communication</c:v>
              </c:pt>
              <c:pt idx="3">
                <c:v>Finance</c:v>
              </c:pt>
              <c:pt idx="4">
                <c:v>Professional activities</c:v>
              </c:pt>
              <c:pt idx="5">
                <c:v>Public administration</c:v>
              </c:pt>
              <c:pt idx="6">
                <c:v>Human health and social work</c:v>
              </c:pt>
            </c:strLit>
          </c:cat>
          <c:val>
            <c:numLit>
              <c:ptCount val="7"/>
              <c:pt idx="0">
                <c:v>-11.283653</c:v>
              </c:pt>
              <c:pt idx="1">
                <c:v>-20.934531</c:v>
              </c:pt>
              <c:pt idx="2">
                <c:v>5.111409</c:v>
              </c:pt>
              <c:pt idx="3">
                <c:v>-2.788336</c:v>
              </c:pt>
              <c:pt idx="4">
                <c:v>14.161013</c:v>
              </c:pt>
              <c:pt idx="5">
                <c:v>-4.032057</c:v>
              </c:pt>
              <c:pt idx="6">
                <c:v>11.826070</c:v>
              </c:pt>
            </c:numLit>
          </c:val>
        </c:ser>
        <c:gapWidth val="75"/>
        <c:overlap val="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808080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9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numFmt formatCode="#,##0.0" sourceLinked="0"/>
        <c:majorTickMark val="none"/>
        <c:minorTickMark val="none"/>
        <c:tickLblPos val="nextTo"/>
        <c:spPr>
          <a:ln w="12700" cap="flat">
            <a:solidFill>
              <a:srgbClr val="808080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9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13.125"/>
        <c:minorUnit val="6.5625"/>
      </c:valAx>
      <c:spPr>
        <a:solidFill>
          <a:srgbClr val="FFFFFF"/>
        </a:solidFill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367661"/>
          <c:y val="0.789886"/>
          <c:w val="0.362638"/>
          <c:h val="0.210114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9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solidFill>
      <a:srgbClr val="FFFFFF"/>
    </a:solidFill>
    <a:ln w="12700" cap="flat">
      <a:solidFill>
        <a:srgbClr val="808080"/>
      </a:solidFill>
      <a:prstDash val="solid"/>
      <a:round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817336"/>
          <c:y val="0.0406789"/>
          <c:w val="0.907414"/>
          <c:h val="0.7997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Autonomous workrers with employees 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b="0" i="0" strike="noStrike" sz="800" u="none">
                    <a:solidFill>
                      <a:srgbClr val="000000"/>
                    </a:solidFill>
                    <a:latin typeface="Cambria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Eu 28</c:v>
                </c:pt>
                <c:pt idx="1">
                  <c:v>Germany</c:v>
                </c:pt>
                <c:pt idx="2">
                  <c:v>Spain</c:v>
                </c:pt>
                <c:pt idx="3">
                  <c:v>France</c:v>
                </c:pt>
                <c:pt idx="4">
                  <c:v>Italy</c:v>
                </c:pt>
                <c:pt idx="5">
                  <c:v>United Kingdom </c:v>
                </c:pt>
              </c:strCache>
            </c:strRef>
          </c:cat>
          <c:val>
            <c:numRef>
              <c:f>Sheet1!$B$2:$B$7</c:f>
              <c:numCache>
                <c:ptCount val="6"/>
                <c:pt idx="0">
                  <c:v>10.260294</c:v>
                </c:pt>
                <c:pt idx="1">
                  <c:v>4.383194</c:v>
                </c:pt>
                <c:pt idx="2">
                  <c:v>4.914442</c:v>
                </c:pt>
                <c:pt idx="3">
                  <c:v>4.147437</c:v>
                </c:pt>
                <c:pt idx="4">
                  <c:v>6.196841</c:v>
                </c:pt>
                <c:pt idx="5">
                  <c:v>2.378872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Autonomous workrers without employees (employers)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b="0" i="0" strike="noStrike" sz="800" u="none">
                    <a:solidFill>
                      <a:srgbClr val="000000"/>
                    </a:solidFill>
                    <a:latin typeface="Cambria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Eu 28</c:v>
                </c:pt>
                <c:pt idx="1">
                  <c:v>Germany</c:v>
                </c:pt>
                <c:pt idx="2">
                  <c:v>Spain</c:v>
                </c:pt>
                <c:pt idx="3">
                  <c:v>France</c:v>
                </c:pt>
                <c:pt idx="4">
                  <c:v>Italy</c:v>
                </c:pt>
                <c:pt idx="5">
                  <c:v>United Kingdom </c:v>
                </c:pt>
              </c:strCache>
            </c:strRef>
          </c:cat>
          <c:val>
            <c:numRef>
              <c:f>Sheet1!$C$2:$C$7</c:f>
              <c:numCache>
                <c:ptCount val="6"/>
                <c:pt idx="0">
                  <c:v>10.260294</c:v>
                </c:pt>
                <c:pt idx="1">
                  <c:v>5.448022</c:v>
                </c:pt>
                <c:pt idx="2">
                  <c:v>11.781761</c:v>
                </c:pt>
                <c:pt idx="3">
                  <c:v>6.689365</c:v>
                </c:pt>
                <c:pt idx="4">
                  <c:v>15.975148</c:v>
                </c:pt>
                <c:pt idx="5">
                  <c:v>11.578420</c:v>
                </c:pt>
              </c:numCache>
            </c:numRef>
          </c:val>
        </c:ser>
        <c:gapWidth val="75"/>
        <c:overlap val="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808080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numFmt formatCode="#,##0.0" sourceLinked="0"/>
        <c:majorTickMark val="none"/>
        <c:minorTickMark val="none"/>
        <c:tickLblPos val="nextTo"/>
        <c:spPr>
          <a:ln w="12700" cap="flat">
            <a:solidFill>
              <a:srgbClr val="808080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800" u="none">
                <a:solidFill>
                  <a:srgbClr val="000000"/>
                </a:solidFill>
                <a:latin typeface="Cambria"/>
              </a:defRPr>
            </a:pPr>
          </a:p>
        </c:txPr>
        <c:crossAx val="2094734552"/>
        <c:crosses val="autoZero"/>
        <c:crossBetween val="between"/>
        <c:majorUnit val="4"/>
        <c:minorUnit val="2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0360824"/>
          <c:y val="0.927656"/>
          <c:w val="0.943884"/>
          <c:h val="0.0723438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11-03T16:32:31.000" idx="1">
    <p:pos x="5000" y="432"/>
    <p:text>What does ass. val. mean?</p:text>
  </p:cm>
</p:cmLst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Calibri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Titolo Testo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andrea.ciarini@uniroma1.it" TargetMode="External"/><Relationship Id="rId3" Type="http://schemas.openxmlformats.org/officeDocument/2006/relationships/image" Target="../media/image1.jpeg"/><Relationship Id="rId4" Type="http://schemas.openxmlformats.org/officeDocument/2006/relationships/image" Target="../media/image1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Relationship Id="rId3" Type="http://schemas.openxmlformats.org/officeDocument/2006/relationships/image" Target="../media/image6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Relationship Id="rId3" Type="http://schemas.openxmlformats.org/officeDocument/2006/relationships/image" Target="../media/image2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openxmlformats.org/officeDocument/2006/relationships/chart" Target="../charts/char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omments" Target="../comments/comment1.xml"/><Relationship Id="rId3" Type="http://schemas.openxmlformats.org/officeDocument/2006/relationships/image" Target="../media/image6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body" idx="4294967295"/>
          </p:nvPr>
        </p:nvSpPr>
        <p:spPr>
          <a:xfrm>
            <a:off x="420687" y="1341437"/>
            <a:ext cx="8229601" cy="51831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15468" indent="-315468" defTabSz="841247">
              <a:buChar char="•"/>
              <a:defRPr sz="2944"/>
            </a:pPr>
          </a:p>
          <a:p>
            <a:pPr marL="315468" indent="-315468" defTabSz="841247">
              <a:buChar char="•"/>
              <a:defRPr sz="2944"/>
            </a:pPr>
          </a:p>
          <a:p>
            <a:pPr marL="315468" indent="-315468" defTabSz="841247">
              <a:buChar char="•"/>
              <a:defRPr sz="2944"/>
            </a:pPr>
          </a:p>
          <a:p>
            <a:pPr marL="315468" indent="-315468" algn="ctr" defTabSz="841247">
              <a:buSzTx/>
              <a:buNone/>
              <a:defRPr b="1" sz="2944"/>
            </a:pPr>
          </a:p>
          <a:p>
            <a:pPr marL="315468" indent="-315468" algn="ctr" defTabSz="841247">
              <a:spcBef>
                <a:spcPts val="500"/>
              </a:spcBef>
              <a:buSzTx/>
              <a:buNone/>
              <a:defRPr b="1" sz="2392"/>
            </a:pPr>
            <a:r>
              <a:t>Welfare reforms and professional workers amongst new challenges and good practices: the case of the Italian “Casse di Previdenza”</a:t>
            </a:r>
          </a:p>
          <a:p>
            <a:pPr marL="315468" indent="-315468" algn="ctr" defTabSz="841247">
              <a:buSzTx/>
              <a:buNone/>
              <a:defRPr b="1" sz="1656"/>
            </a:pPr>
          </a:p>
          <a:p>
            <a:pPr marL="315468" indent="-315468" algn="ctr" defTabSz="841247">
              <a:buSzTx/>
              <a:buNone/>
              <a:defRPr b="1" sz="1656"/>
            </a:pPr>
          </a:p>
          <a:p>
            <a:pPr marL="315468" indent="-315468" algn="ctr" defTabSz="841247">
              <a:spcBef>
                <a:spcPts val="300"/>
              </a:spcBef>
              <a:buSzTx/>
              <a:buNone/>
              <a:defRPr sz="1656"/>
            </a:pPr>
            <a:r>
              <a:t>Andrea Ciarini</a:t>
            </a:r>
          </a:p>
          <a:p>
            <a:pPr marL="315468" indent="-315468" algn="ctr" defTabSz="841247">
              <a:spcBef>
                <a:spcPts val="300"/>
              </a:spcBef>
              <a:buSzTx/>
              <a:buNone/>
              <a:defRPr sz="1656"/>
            </a:pPr>
            <a:r>
              <a:t>Sapienza University of Rome, Department of Social and Economic Sciences</a:t>
            </a:r>
          </a:p>
          <a:p>
            <a:pPr marL="315468" indent="-315468" algn="ctr" defTabSz="841247">
              <a:spcBef>
                <a:spcPts val="300"/>
              </a:spcBef>
              <a:buSzTx/>
              <a:buNone/>
              <a:defRPr sz="1656" u="sng"/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a</a:t>
            </a: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ndrea.ciarini@uniroma1.it</a:t>
            </a:r>
            <a:br/>
          </a:p>
        </p:txBody>
      </p:sp>
      <p:pic>
        <p:nvPicPr>
          <p:cNvPr id="21" name="logo definitivo eyu.jpeg" descr="C:\Users\Primarie\Documents\Condivisa\EYU\logo definitivo eyu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339181" y="1712912"/>
            <a:ext cx="4392613" cy="1754188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Shape 22"/>
          <p:cNvSpPr/>
          <p:nvPr/>
        </p:nvSpPr>
        <p:spPr>
          <a:xfrm>
            <a:off x="1692275" y="333375"/>
            <a:ext cx="5111750" cy="935038"/>
          </a:xfrm>
          <a:prstGeom prst="rect">
            <a:avLst/>
          </a:prstGeom>
          <a:ln w="25400">
            <a:solidFill>
              <a:srgbClr val="FFFFFF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23" name="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305050" y="323850"/>
            <a:ext cx="4760913" cy="13763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1" sz="2400"/>
            </a:lvl1pPr>
          </a:lstStyle>
          <a:p>
            <a:pPr/>
            <a:r>
              <a:t>Labour productivity, organizational innovations, new welfare services and investments in the real economy</a:t>
            </a:r>
          </a:p>
        </p:txBody>
      </p:sp>
      <p:sp>
        <p:nvSpPr>
          <p:cNvPr id="68" name="Shape 68"/>
          <p:cNvSpPr/>
          <p:nvPr>
            <p:ph type="body" idx="4294967295"/>
          </p:nvPr>
        </p:nvSpPr>
        <p:spPr>
          <a:xfrm>
            <a:off x="214312" y="1500187"/>
            <a:ext cx="8472488" cy="4625976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400"/>
              </a:spcBef>
              <a:buChar char="•"/>
              <a:defRPr sz="2000"/>
            </a:pPr>
            <a:r>
              <a:t>A subsidiary system to be supported with incentives and tax relief </a:t>
            </a:r>
            <a:r>
              <a:rPr b="1"/>
              <a:t>so as to contribute to the expansion of welfare provision and (also) contributing to the economic recovery and investments in the real economy </a:t>
            </a:r>
          </a:p>
          <a:p>
            <a:pPr>
              <a:buChar char="•"/>
              <a:defRPr sz="2000"/>
            </a:pPr>
          </a:p>
          <a:p>
            <a:pPr>
              <a:spcBef>
                <a:spcPts val="400"/>
              </a:spcBef>
              <a:buChar char="•"/>
              <a:defRPr sz="2000"/>
            </a:pPr>
            <a:r>
              <a:t>A new Social Pact: not just a discussion about </a:t>
            </a:r>
            <a:r>
              <a:rPr b="1"/>
              <a:t>“regulations”</a:t>
            </a:r>
            <a:r>
              <a:t> (to access professions, to practice the profession, to enjoy social benefits), but incentives and actions in order to </a:t>
            </a:r>
            <a:r>
              <a:rPr b="1"/>
              <a:t>boost labour productivity, to promote internationalisation and labour mobility, access to credit, competitiveness and social inclusion</a:t>
            </a:r>
          </a:p>
          <a:p>
            <a:pPr>
              <a:buSzTx/>
              <a:buNone/>
              <a:defRPr b="1" sz="2000"/>
            </a:pPr>
          </a:p>
          <a:p>
            <a:pPr>
              <a:spcBef>
                <a:spcPts val="400"/>
              </a:spcBef>
              <a:buChar char="•"/>
              <a:defRPr b="1" sz="2000"/>
            </a:pPr>
            <a:r>
              <a:t>Concurrently, also investments ...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b="1" sz="2000"/>
            </a:pPr>
            <a:r>
              <a:t>The role of Casse di Previdenza as “Long-term investors”</a:t>
            </a:r>
            <a:br/>
            <a:r>
              <a:t>in a long-term strategy for growth?</a:t>
            </a:r>
          </a:p>
        </p:txBody>
      </p:sp>
      <p:sp>
        <p:nvSpPr>
          <p:cNvPr id="71" name="Shape 71"/>
          <p:cNvSpPr/>
          <p:nvPr>
            <p:ph type="body" sz="half" idx="4294967295"/>
          </p:nvPr>
        </p:nvSpPr>
        <p:spPr>
          <a:xfrm>
            <a:off x="457200" y="1357312"/>
            <a:ext cx="4043363" cy="476885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400"/>
              </a:spcBef>
              <a:buChar char="•"/>
              <a:defRPr b="1" sz="1800"/>
            </a:pPr>
            <a:r>
              <a:t>The Italian Casse di Previdenza manage </a:t>
            </a:r>
            <a:r>
              <a:rPr b="0"/>
              <a:t>an important liquidity that primarily aims to ensure </a:t>
            </a:r>
            <a:r>
              <a:t>social security provision for professional workers; </a:t>
            </a:r>
          </a:p>
          <a:p>
            <a:pPr>
              <a:spcBef>
                <a:spcPts val="600"/>
              </a:spcBef>
              <a:buChar char="•"/>
              <a:defRPr sz="1800"/>
            </a:pPr>
          </a:p>
          <a:p>
            <a:pPr>
              <a:spcBef>
                <a:spcPts val="400"/>
              </a:spcBef>
              <a:buChar char="•"/>
              <a:defRPr b="1" sz="1800"/>
            </a:pPr>
            <a:r>
              <a:t>These funds also operate as long-term investors, with their own equity in the sectors of reference of their own members;</a:t>
            </a:r>
          </a:p>
          <a:p>
            <a:pPr>
              <a:spcBef>
                <a:spcPts val="600"/>
              </a:spcBef>
              <a:buSzTx/>
              <a:buNone/>
              <a:defRPr sz="1800"/>
            </a:pPr>
          </a:p>
          <a:p>
            <a:pPr>
              <a:spcBef>
                <a:spcPts val="400"/>
              </a:spcBef>
              <a:buSzTx/>
              <a:buNone/>
              <a:defRPr b="1" sz="1800"/>
            </a:pPr>
            <a:r>
              <a:t>		</a:t>
            </a:r>
          </a:p>
        </p:txBody>
      </p:sp>
      <p:sp>
        <p:nvSpPr>
          <p:cNvPr id="72" name="Shape 72"/>
          <p:cNvSpPr/>
          <p:nvPr/>
        </p:nvSpPr>
        <p:spPr>
          <a:xfrm>
            <a:off x="4286250" y="1357312"/>
            <a:ext cx="4281488" cy="31021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342900" indent="-342900">
              <a:spcBef>
                <a:spcPts val="400"/>
              </a:spcBef>
              <a:buSzPct val="100000"/>
              <a:buFont typeface="Arial"/>
              <a:buChar char="•"/>
              <a:defRPr b="1"/>
            </a:pPr>
            <a:r>
              <a:t>A new interventionist perspective </a:t>
            </a:r>
            <a:r>
              <a:rPr b="0"/>
              <a:t>for the </a:t>
            </a:r>
            <a:r>
              <a:t>re-launch of public and private investments towards real economy</a:t>
            </a:r>
            <a:r>
              <a:rPr b="0"/>
              <a:t>;</a:t>
            </a:r>
          </a:p>
          <a:p>
            <a:pPr marL="342900" indent="-342900">
              <a:spcBef>
                <a:spcPts val="600"/>
              </a:spcBef>
            </a:pPr>
          </a:p>
          <a:p>
            <a:pPr marL="342900" indent="-342900">
              <a:spcBef>
                <a:spcPts val="400"/>
              </a:spcBef>
              <a:buSzPct val="100000"/>
              <a:buFont typeface="Arial"/>
              <a:buChar char="•"/>
              <a:defRPr b="1"/>
            </a:pPr>
            <a:r>
              <a:t>Public and private institutional investors </a:t>
            </a:r>
            <a:r>
              <a:rPr b="0"/>
              <a:t>(national promotional banks, pension funds, insurance companies, private social security funds</a:t>
            </a:r>
            <a:r>
              <a:t>) for long-term investments in infrastructures, including social and welfare-related ones</a:t>
            </a:r>
            <a:r>
              <a:rPr b="0"/>
              <a:t>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type="title" idx="4294967295"/>
          </p:nvPr>
        </p:nvSpPr>
        <p:spPr>
          <a:xfrm>
            <a:off x="457200" y="274637"/>
            <a:ext cx="8229600" cy="8509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The long-term investors in Europe</a:t>
            </a:r>
          </a:p>
        </p:txBody>
      </p:sp>
      <p:sp>
        <p:nvSpPr>
          <p:cNvPr id="75" name="Shape 75"/>
          <p:cNvSpPr/>
          <p:nvPr>
            <p:ph type="body" sz="quarter" idx="4294967295"/>
          </p:nvPr>
        </p:nvSpPr>
        <p:spPr>
          <a:xfrm>
            <a:off x="457200" y="1557337"/>
            <a:ext cx="4040188" cy="719138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marL="0" indent="0">
              <a:spcBef>
                <a:spcPts val="200"/>
              </a:spcBef>
              <a:buSzTx/>
              <a:buNone/>
              <a:defRPr b="1" sz="1200"/>
            </a:lvl1pPr>
          </a:lstStyle>
          <a:p>
            <a:pPr/>
            <a:r>
              <a:t>Total assets by type of institutional investor in the OECD countries, 2000-2013</a:t>
            </a:r>
          </a:p>
        </p:txBody>
      </p:sp>
      <p:pic>
        <p:nvPicPr>
          <p:cNvPr id="76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2349500"/>
            <a:ext cx="4040188" cy="3167063"/>
          </a:xfrm>
          <a:prstGeom prst="rect">
            <a:avLst/>
          </a:prstGeom>
          <a:ln w="12700">
            <a:miter lim="400000"/>
          </a:ln>
        </p:spPr>
      </p:pic>
      <p:sp>
        <p:nvSpPr>
          <p:cNvPr id="77" name="Shape 77"/>
          <p:cNvSpPr/>
          <p:nvPr/>
        </p:nvSpPr>
        <p:spPr>
          <a:xfrm>
            <a:off x="4645025" y="1940730"/>
            <a:ext cx="4041775" cy="702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/>
          <a:p>
            <a:pPr>
              <a:spcBef>
                <a:spcPts val="200"/>
              </a:spcBef>
              <a:defRPr b="1" sz="1200"/>
            </a:pPr>
            <a:r>
              <a:t>Composition of institutional investors in certain European countries, Year 2012, % val.</a:t>
            </a:r>
            <a:r>
              <a:t> of GDP</a:t>
            </a:r>
          </a:p>
        </p:txBody>
      </p:sp>
      <p:pic>
        <p:nvPicPr>
          <p:cNvPr id="78" name="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45025" y="2357437"/>
            <a:ext cx="4041775" cy="3143251"/>
          </a:xfrm>
          <a:prstGeom prst="rect">
            <a:avLst/>
          </a:prstGeom>
          <a:ln w="12700">
            <a:miter lim="400000"/>
          </a:ln>
        </p:spPr>
      </p:pic>
      <p:sp>
        <p:nvSpPr>
          <p:cNvPr id="79" name="Shape 79"/>
          <p:cNvSpPr/>
          <p:nvPr/>
        </p:nvSpPr>
        <p:spPr>
          <a:xfrm>
            <a:off x="539750" y="5556339"/>
            <a:ext cx="4040188" cy="3936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/>
          <a:p>
            <a:pPr>
              <a:spcBef>
                <a:spcPts val="200"/>
              </a:spcBef>
              <a:defRPr sz="1000"/>
            </a:pPr>
            <a:r>
              <a:t>Source: </a:t>
            </a:r>
            <a:r>
              <a:t>Global Pension Statistics, Global Insurance Statistics and Institutional Investors databases</a:t>
            </a:r>
          </a:p>
        </p:txBody>
      </p:sp>
      <p:sp>
        <p:nvSpPr>
          <p:cNvPr id="80" name="Shape 80"/>
          <p:cNvSpPr/>
          <p:nvPr/>
        </p:nvSpPr>
        <p:spPr>
          <a:xfrm>
            <a:off x="4614862" y="5540464"/>
            <a:ext cx="4040188" cy="228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spcBef>
                <a:spcPts val="200"/>
              </a:spcBef>
              <a:defRPr sz="1000"/>
            </a:lvl1pPr>
          </a:lstStyle>
          <a:p>
            <a:pPr/>
            <a:r>
              <a:t>Source: OECD dataset Institutional Investors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b="1" sz="2600"/>
            </a:pPr>
            <a:r>
              <a:t>The European strategy: t</a:t>
            </a:r>
            <a:r>
              <a:t>ackling barriers to long-term investments</a:t>
            </a:r>
          </a:p>
        </p:txBody>
      </p:sp>
      <p:sp>
        <p:nvSpPr>
          <p:cNvPr id="83" name="Shape 83"/>
          <p:cNvSpPr/>
          <p:nvPr>
            <p:ph type="body" sz="quarter" idx="4294967295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/>
          <a:p>
            <a:pPr marL="0" indent="0">
              <a:buSzTx/>
              <a:buNone/>
              <a:defRPr b="1" sz="2400"/>
            </a:pPr>
          </a:p>
        </p:txBody>
      </p:sp>
      <p:sp>
        <p:nvSpPr>
          <p:cNvPr id="84" name="Shape 84"/>
          <p:cNvSpPr/>
          <p:nvPr/>
        </p:nvSpPr>
        <p:spPr>
          <a:xfrm>
            <a:off x="457200" y="2174875"/>
            <a:ext cx="4040188" cy="38652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342900" indent="-342900">
              <a:spcBef>
                <a:spcPts val="300"/>
              </a:spcBef>
              <a:buSzPct val="100000"/>
              <a:buFont typeface="Arial"/>
              <a:buChar char="•"/>
              <a:defRPr sz="1400"/>
            </a:pPr>
            <a:r>
              <a:t>The Juncker Plan and the European Fund for Strategic Investments (EFSI)</a:t>
            </a:r>
          </a:p>
          <a:p>
            <a:pPr marL="342900" indent="-342900">
              <a:spcBef>
                <a:spcPts val="600"/>
              </a:spcBef>
              <a:buSzPct val="100000"/>
              <a:buFont typeface="Arial"/>
              <a:buChar char="•"/>
              <a:defRPr sz="1400"/>
            </a:pPr>
          </a:p>
          <a:p>
            <a:pPr marL="342900" indent="-342900">
              <a:spcBef>
                <a:spcPts val="300"/>
              </a:spcBef>
              <a:buSzPct val="100000"/>
              <a:buFont typeface="Arial"/>
              <a:buChar char="•"/>
              <a:defRPr sz="1400"/>
            </a:pPr>
            <a:r>
              <a:t>The 2015 EC Communication on the role of NPBs (National Promotional Banks): </a:t>
            </a:r>
            <a:r>
              <a:rPr i="1"/>
              <a:t>CDP; KfW; </a:t>
            </a:r>
            <a:r>
              <a:rPr i="1"/>
              <a:t>Caisse des dépôts et consignations</a:t>
            </a:r>
            <a:r>
              <a:rPr i="1"/>
              <a:t> etc…</a:t>
            </a:r>
            <a:endParaRPr i="1"/>
          </a:p>
          <a:p>
            <a:pPr marL="342900" indent="-342900">
              <a:spcBef>
                <a:spcPts val="600"/>
              </a:spcBef>
              <a:buSzPct val="100000"/>
              <a:buFont typeface="Arial"/>
              <a:buChar char="•"/>
              <a:defRPr sz="1400"/>
            </a:pPr>
          </a:p>
          <a:p>
            <a:pPr marL="342900" indent="-342900">
              <a:spcBef>
                <a:spcPts val="300"/>
              </a:spcBef>
              <a:buSzPct val="100000"/>
              <a:buFont typeface="Arial"/>
              <a:buChar char="•"/>
              <a:defRPr sz="1400"/>
            </a:pPr>
            <a:r>
              <a:t>The launch in 2013  of the ELTIF (</a:t>
            </a:r>
            <a:r>
              <a:t>European Long-Term Investment Funds</a:t>
            </a:r>
            <a:r>
              <a:t>): New Funds to make long-term investment easier</a:t>
            </a:r>
          </a:p>
          <a:p>
            <a:pPr marL="342900" indent="-342900">
              <a:spcBef>
                <a:spcPts val="600"/>
              </a:spcBef>
              <a:buSzPct val="100000"/>
              <a:buFont typeface="Arial"/>
              <a:buChar char="•"/>
              <a:defRPr sz="1400"/>
            </a:pPr>
          </a:p>
          <a:p>
            <a:pPr marL="342900" indent="-342900">
              <a:spcBef>
                <a:spcPts val="300"/>
              </a:spcBef>
              <a:buSzPct val="100000"/>
              <a:buFont typeface="Arial"/>
              <a:buChar char="•"/>
              <a:defRPr sz="1400"/>
            </a:pPr>
            <a:r>
              <a:t>Within a risk regulated framework, or even when protected by government guarantees, long-term investors can help to boost investments the real economy,  including social ones</a:t>
            </a:r>
          </a:p>
        </p:txBody>
      </p:sp>
      <p:sp>
        <p:nvSpPr>
          <p:cNvPr id="85" name="Shape 85"/>
          <p:cNvSpPr/>
          <p:nvPr/>
        </p:nvSpPr>
        <p:spPr>
          <a:xfrm>
            <a:off x="4645025" y="1465324"/>
            <a:ext cx="4041775" cy="8111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>
            <a:lvl1pPr>
              <a:spcBef>
                <a:spcPts val="300"/>
              </a:spcBef>
              <a:defRPr b="1" sz="1400"/>
            </a:lvl1pPr>
          </a:lstStyle>
          <a:p>
            <a:pPr/>
            <a:r>
              <a:t>Investments in PPP’s in Europe per investment sector, Val. billion Euro, Year 2014</a:t>
            </a:r>
          </a:p>
        </p:txBody>
      </p:sp>
      <p:sp>
        <p:nvSpPr>
          <p:cNvPr id="86" name="Shape 86"/>
          <p:cNvSpPr/>
          <p:nvPr/>
        </p:nvSpPr>
        <p:spPr>
          <a:xfrm>
            <a:off x="4716462" y="5665749"/>
            <a:ext cx="4041776" cy="10763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/>
          <a:p>
            <a:pPr>
              <a:spcBef>
                <a:spcPts val="700"/>
              </a:spcBef>
              <a:defRPr b="1" sz="1400"/>
            </a:pPr>
          </a:p>
          <a:p>
            <a:pPr>
              <a:spcBef>
                <a:spcPts val="700"/>
              </a:spcBef>
              <a:defRPr b="1" sz="1400"/>
            </a:pPr>
          </a:p>
          <a:p>
            <a:pPr>
              <a:spcBef>
                <a:spcPts val="200"/>
              </a:spcBef>
              <a:defRPr sz="1000"/>
            </a:pPr>
            <a:r>
              <a:t>Source: our elaboration on EPEC database (European PPP Expertise Centre)</a:t>
            </a:r>
          </a:p>
        </p:txBody>
      </p:sp>
      <p:pic>
        <p:nvPicPr>
          <p:cNvPr id="87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43437" y="2200275"/>
            <a:ext cx="4038601" cy="39433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type="title" idx="4294967295"/>
          </p:nvPr>
        </p:nvSpPr>
        <p:spPr>
          <a:xfrm>
            <a:off x="468312" y="260349"/>
            <a:ext cx="8229601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1" sz="2000"/>
            </a:lvl1pPr>
          </a:lstStyle>
          <a:p>
            <a:pPr/>
            <a:r>
              <a:t>Long-term investments in the real economy: bridges, railways, roads, but also schools, child care services, social and health services, social infrastructure</a:t>
            </a:r>
          </a:p>
        </p:txBody>
      </p:sp>
      <p:sp>
        <p:nvSpPr>
          <p:cNvPr id="90" name="Shape 90"/>
          <p:cNvSpPr/>
          <p:nvPr>
            <p:ph type="body" sz="half" idx="4294967295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300"/>
              </a:spcBef>
              <a:buChar char="•"/>
              <a:defRPr b="1" sz="1400"/>
            </a:pPr>
            <a:r>
              <a:t>The liquidity trap in Europe</a:t>
            </a:r>
            <a:r>
              <a:rPr b="0"/>
              <a:t> and the need to broaden the pool of private investors to support the </a:t>
            </a:r>
            <a:r>
              <a:t>economy</a:t>
            </a:r>
            <a:r>
              <a:rPr b="0"/>
              <a:t>, as an alternative to the single banking channel</a:t>
            </a:r>
          </a:p>
          <a:p>
            <a:pPr>
              <a:spcBef>
                <a:spcPts val="600"/>
              </a:spcBef>
              <a:buSzTx/>
              <a:buNone/>
              <a:defRPr sz="1400"/>
            </a:pPr>
          </a:p>
          <a:p>
            <a:pPr>
              <a:spcBef>
                <a:spcPts val="300"/>
              </a:spcBef>
              <a:buChar char="•"/>
              <a:defRPr b="1" sz="1400"/>
            </a:pPr>
            <a:r>
              <a:t>With such high public debts</a:t>
            </a:r>
            <a:r>
              <a:rPr b="0"/>
              <a:t>, which will continue to stay high for some time, we need to find different and alternative methods for the large investment plans that Europe needs</a:t>
            </a:r>
          </a:p>
          <a:p>
            <a:pPr>
              <a:spcBef>
                <a:spcPts val="600"/>
              </a:spcBef>
              <a:buChar char="•"/>
              <a:defRPr sz="1400"/>
            </a:pPr>
          </a:p>
          <a:p>
            <a:pPr>
              <a:spcBef>
                <a:spcPts val="300"/>
              </a:spcBef>
              <a:buChar char="•"/>
              <a:defRPr b="1" sz="1400"/>
            </a:pPr>
            <a:r>
              <a:t>Investments in social infrastructure and welfare services</a:t>
            </a:r>
            <a:r>
              <a:rPr b="0"/>
              <a:t> can help to achieve two objectives: On the one hand, </a:t>
            </a:r>
            <a:r>
              <a:t>by</a:t>
            </a:r>
            <a:r>
              <a:rPr b="0"/>
              <a:t> </a:t>
            </a:r>
            <a:r>
              <a:t>guaranteeing tangible medium and long-term returns</a:t>
            </a:r>
            <a:r>
              <a:rPr b="0"/>
              <a:t> for private long-term investors and, on the other, </a:t>
            </a:r>
            <a:r>
              <a:t>by helping to reinforce the welfare supply towards new social risks (child and long-term care, health care services etc..) </a:t>
            </a:r>
            <a:r>
              <a:rPr b="0"/>
              <a:t> </a:t>
            </a:r>
          </a:p>
        </p:txBody>
      </p:sp>
      <p:sp>
        <p:nvSpPr>
          <p:cNvPr id="91" name="Shape 91"/>
          <p:cNvSpPr/>
          <p:nvPr/>
        </p:nvSpPr>
        <p:spPr>
          <a:xfrm>
            <a:off x="4648200" y="1600200"/>
            <a:ext cx="4038600" cy="14664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342900" indent="-342900">
              <a:spcBef>
                <a:spcPts val="300"/>
              </a:spcBef>
              <a:buSzPct val="100000"/>
              <a:buFont typeface="Arial"/>
              <a:buChar char="•"/>
              <a:defRPr sz="1400"/>
            </a:pPr>
            <a:r>
              <a:t>jobs in welfare services, also known as </a:t>
            </a:r>
            <a:r>
              <a:rPr i="1"/>
              <a:t>white jobs</a:t>
            </a:r>
            <a:r>
              <a:t>, constitute one of the sectors that have most contributed to job creation in Europe, even during the crisis years;</a:t>
            </a:r>
          </a:p>
          <a:p>
            <a:pPr marL="342900" indent="-342900">
              <a:spcBef>
                <a:spcPts val="300"/>
              </a:spcBef>
              <a:buSzPct val="100000"/>
              <a:buFont typeface="Arial"/>
              <a:buChar char="•"/>
              <a:defRPr b="1" sz="1400"/>
            </a:pPr>
            <a:r>
              <a:t>25 million employees in Europe (+ 9%) between 2008 and 2014</a:t>
            </a:r>
          </a:p>
        </p:txBody>
      </p:sp>
      <p:sp>
        <p:nvSpPr>
          <p:cNvPr id="92" name="Shape 92"/>
          <p:cNvSpPr/>
          <p:nvPr/>
        </p:nvSpPr>
        <p:spPr>
          <a:xfrm>
            <a:off x="5003800" y="6296114"/>
            <a:ext cx="4040188" cy="228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spcBef>
                <a:spcPts val="200"/>
              </a:spcBef>
              <a:defRPr sz="1000"/>
            </a:lvl1pPr>
          </a:lstStyle>
          <a:p>
            <a:pPr/>
            <a:r>
              <a:t>Source: our elaboration on Labour-Force Survey databse </a:t>
            </a:r>
          </a:p>
        </p:txBody>
      </p:sp>
      <p:pic>
        <p:nvPicPr>
          <p:cNvPr id="93" name="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03800" y="3141662"/>
            <a:ext cx="3744913" cy="27352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1" sz="2600"/>
            </a:lvl1pPr>
          </a:lstStyle>
          <a:p>
            <a:pPr/>
            <a:r>
              <a:t>The welfare services as a field of job creation and investments to boost economy </a:t>
            </a:r>
          </a:p>
        </p:txBody>
      </p:sp>
      <p:sp>
        <p:nvSpPr>
          <p:cNvPr id="96" name="Shape 96"/>
          <p:cNvSpPr/>
          <p:nvPr>
            <p:ph type="body" sz="quarter" idx="4294967295"/>
          </p:nvPr>
        </p:nvSpPr>
        <p:spPr>
          <a:xfrm>
            <a:off x="323850" y="1535112"/>
            <a:ext cx="4173538" cy="309564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marL="0" indent="0">
              <a:spcBef>
                <a:spcPts val="300"/>
              </a:spcBef>
              <a:buSzTx/>
              <a:buNone/>
              <a:defRPr b="1" sz="1400"/>
            </a:lvl1pPr>
          </a:lstStyle>
          <a:p>
            <a:pPr/>
            <a:r>
              <a:t>The added value in social and health care services</a:t>
            </a:r>
          </a:p>
        </p:txBody>
      </p:sp>
      <p:pic>
        <p:nvPicPr>
          <p:cNvPr id="97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5287" y="2060575"/>
            <a:ext cx="4040188" cy="3744913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Shape 98"/>
          <p:cNvSpPr/>
          <p:nvPr/>
        </p:nvSpPr>
        <p:spPr>
          <a:xfrm>
            <a:off x="4633912" y="1551176"/>
            <a:ext cx="4041776" cy="509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>
            <a:lvl1pPr>
              <a:spcBef>
                <a:spcPts val="300"/>
              </a:spcBef>
              <a:defRPr b="1" sz="1400"/>
            </a:lvl1pPr>
          </a:lstStyle>
          <a:p>
            <a:pPr/>
            <a:r>
              <a:t>The employment trends in Europe during the economic crisis, Years 2008-2015, (%)</a:t>
            </a:r>
          </a:p>
        </p:txBody>
      </p:sp>
      <p:sp>
        <p:nvSpPr>
          <p:cNvPr id="99" name="Shape 99"/>
          <p:cNvSpPr/>
          <p:nvPr/>
        </p:nvSpPr>
        <p:spPr>
          <a:xfrm>
            <a:off x="395287" y="6026239"/>
            <a:ext cx="4040188" cy="228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spcBef>
                <a:spcPts val="200"/>
              </a:spcBef>
              <a:defRPr sz="1000"/>
            </a:lvl1pPr>
          </a:lstStyle>
          <a:p>
            <a:pPr/>
            <a:r>
              <a:t>Source: our elaboration on Eurostat database</a:t>
            </a:r>
          </a:p>
        </p:txBody>
      </p:sp>
      <p:pic>
        <p:nvPicPr>
          <p:cNvPr id="100" name="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716462" y="2060575"/>
            <a:ext cx="3959226" cy="3744913"/>
          </a:xfrm>
          <a:prstGeom prst="rect">
            <a:avLst/>
          </a:prstGeom>
          <a:ln w="12700">
            <a:miter lim="400000"/>
          </a:ln>
        </p:spPr>
      </p:pic>
      <p:sp>
        <p:nvSpPr>
          <p:cNvPr id="101" name="Shape 101"/>
          <p:cNvSpPr/>
          <p:nvPr/>
        </p:nvSpPr>
        <p:spPr>
          <a:xfrm>
            <a:off x="4716462" y="6008687"/>
            <a:ext cx="4265613" cy="228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000"/>
            </a:lvl1pPr>
          </a:lstStyle>
          <a:p>
            <a:pPr/>
            <a:r>
              <a:t>Source: our elaboration on Eurostat – Labour Force Survey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2800"/>
            </a:lvl1pPr>
          </a:lstStyle>
          <a:p>
            <a:pPr/>
            <a:r>
              <a:t>The economic crisis and the labour market in Europe</a:t>
            </a:r>
          </a:p>
        </p:txBody>
      </p:sp>
      <p:graphicFrame>
        <p:nvGraphicFramePr>
          <p:cNvPr id="26" name="Chart 26"/>
          <p:cNvGraphicFramePr/>
          <p:nvPr/>
        </p:nvGraphicFramePr>
        <p:xfrm>
          <a:off x="339521" y="1863471"/>
          <a:ext cx="4867935" cy="4249818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27" name="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003800" y="1989137"/>
            <a:ext cx="3683000" cy="3095626"/>
          </a:xfrm>
          <a:prstGeom prst="rect">
            <a:avLst/>
          </a:prstGeom>
          <a:ln w="12700">
            <a:miter lim="400000"/>
          </a:ln>
        </p:spPr>
      </p:pic>
      <p:sp>
        <p:nvSpPr>
          <p:cNvPr id="28" name="Shape 28"/>
          <p:cNvSpPr/>
          <p:nvPr/>
        </p:nvSpPr>
        <p:spPr>
          <a:xfrm>
            <a:off x="603250" y="1196975"/>
            <a:ext cx="4041775" cy="835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300"/>
              </a:spcBef>
              <a:defRPr sz="1400"/>
            </a:pPr>
            <a:r>
              <a:t>The employment trends </a:t>
            </a:r>
            <a:r>
              <a:t>in the EU by economic activities</a:t>
            </a:r>
            <a:r>
              <a:t>, </a:t>
            </a:r>
            <a:r>
              <a:t>Years 2008-2015, (%)</a:t>
            </a:r>
          </a:p>
        </p:txBody>
      </p:sp>
      <p:sp>
        <p:nvSpPr>
          <p:cNvPr id="29" name="Shape 29"/>
          <p:cNvSpPr/>
          <p:nvPr/>
        </p:nvSpPr>
        <p:spPr>
          <a:xfrm>
            <a:off x="755650" y="5229225"/>
            <a:ext cx="4041775" cy="4240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spcBef>
                <a:spcPts val="700"/>
              </a:spcBef>
              <a:buSzPct val="100000"/>
              <a:buFont typeface="Arial"/>
              <a:buChar char="•"/>
              <a:defRPr sz="1000"/>
            </a:pPr>
          </a:p>
          <a:p>
            <a:pPr marL="342900" indent="-342900">
              <a:spcBef>
                <a:spcPts val="200"/>
              </a:spcBef>
              <a:defRPr sz="1000"/>
            </a:pPr>
            <a:r>
              <a:t>Source: our elaboration on Eurostat labour Force Survey</a:t>
            </a:r>
          </a:p>
        </p:txBody>
      </p:sp>
      <p:sp>
        <p:nvSpPr>
          <p:cNvPr id="30" name="Shape 30"/>
          <p:cNvSpPr/>
          <p:nvPr/>
        </p:nvSpPr>
        <p:spPr>
          <a:xfrm>
            <a:off x="4716462" y="1196975"/>
            <a:ext cx="4041776" cy="509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300"/>
              </a:spcBef>
              <a:defRPr sz="1400"/>
            </a:pPr>
            <a:r>
              <a:t>Losers and winners in the transition to the knowledge society, Years </a:t>
            </a:r>
            <a:r>
              <a:t>2010-2014</a:t>
            </a:r>
          </a:p>
        </p:txBody>
      </p:sp>
      <p:sp>
        <p:nvSpPr>
          <p:cNvPr id="31" name="Shape 31"/>
          <p:cNvSpPr/>
          <p:nvPr/>
        </p:nvSpPr>
        <p:spPr>
          <a:xfrm>
            <a:off x="5364162" y="5481637"/>
            <a:ext cx="3475038" cy="228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200"/>
              </a:spcBef>
              <a:defRPr sz="1000"/>
            </a:lvl1pPr>
          </a:lstStyle>
          <a:p>
            <a:pPr/>
            <a:r>
              <a:t>Source: Oecd 2016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 idx="4294967295"/>
          </p:nvPr>
        </p:nvSpPr>
        <p:spPr>
          <a:xfrm>
            <a:off x="539750" y="500062"/>
            <a:ext cx="8147050" cy="76835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algn="l" defTabSz="768095">
              <a:defRPr sz="1260"/>
            </a:pPr>
            <a:r>
              <a:t>Beyond the impacts of the economic crisis, </a:t>
            </a:r>
            <a:r>
              <a:rPr b="1"/>
              <a:t>the transition to the service economy and the effects of technology “revolution” are contributing to reinforce </a:t>
            </a:r>
            <a:r>
              <a:t>a </a:t>
            </a:r>
            <a:r>
              <a:rPr b="1"/>
              <a:t>new</a:t>
            </a:r>
            <a:r>
              <a:t> (and more profound?) </a:t>
            </a:r>
            <a:r>
              <a:rPr b="1"/>
              <a:t>dualism between high-skilled and low-skilled jobs;</a:t>
            </a:r>
            <a:br>
              <a:rPr b="1"/>
            </a:br>
          </a:p>
        </p:txBody>
      </p:sp>
      <p:pic>
        <p:nvPicPr>
          <p:cNvPr id="34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4337" y="1844675"/>
            <a:ext cx="4038601" cy="4392613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51375" y="1987550"/>
            <a:ext cx="4243388" cy="4138613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Shape 36"/>
          <p:cNvSpPr/>
          <p:nvPr/>
        </p:nvSpPr>
        <p:spPr>
          <a:xfrm>
            <a:off x="611187" y="1196975"/>
            <a:ext cx="3898901" cy="509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300"/>
              </a:spcBef>
              <a:defRPr sz="1400"/>
            </a:pPr>
            <a:r>
              <a:t>Losers and winners in the transition to the knowledge society, Years </a:t>
            </a:r>
            <a:r>
              <a:t>2007-2014</a:t>
            </a:r>
          </a:p>
        </p:txBody>
      </p:sp>
      <p:sp>
        <p:nvSpPr>
          <p:cNvPr id="37" name="Shape 37"/>
          <p:cNvSpPr/>
          <p:nvPr/>
        </p:nvSpPr>
        <p:spPr>
          <a:xfrm>
            <a:off x="611187" y="6134100"/>
            <a:ext cx="3475038" cy="228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200"/>
              </a:spcBef>
              <a:defRPr sz="1000"/>
            </a:lvl1pPr>
          </a:lstStyle>
          <a:p>
            <a:pPr/>
            <a:r>
              <a:t>Source: Eurostat</a:t>
            </a:r>
          </a:p>
        </p:txBody>
      </p:sp>
      <p:sp>
        <p:nvSpPr>
          <p:cNvPr id="38" name="Shape 38"/>
          <p:cNvSpPr/>
          <p:nvPr/>
        </p:nvSpPr>
        <p:spPr>
          <a:xfrm>
            <a:off x="4779962" y="1125537"/>
            <a:ext cx="4041776" cy="509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300"/>
              </a:spcBef>
              <a:defRPr sz="1400"/>
            </a:pPr>
            <a:r>
              <a:t>The </a:t>
            </a:r>
            <a:r>
              <a:t>employment trends </a:t>
            </a:r>
            <a:r>
              <a:t>by economic actvities in some European countries, Years </a:t>
            </a:r>
            <a:r>
              <a:t>Years 2008-2015, (%)</a:t>
            </a:r>
            <a:r>
              <a:t> </a:t>
            </a:r>
          </a:p>
        </p:txBody>
      </p:sp>
      <p:sp>
        <p:nvSpPr>
          <p:cNvPr id="39" name="Shape 39"/>
          <p:cNvSpPr/>
          <p:nvPr/>
        </p:nvSpPr>
        <p:spPr>
          <a:xfrm>
            <a:off x="4779962" y="6061075"/>
            <a:ext cx="4041776" cy="228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200"/>
              </a:spcBef>
              <a:defRPr sz="1000"/>
            </a:lvl1pPr>
          </a:lstStyle>
          <a:p>
            <a:pPr/>
            <a:r>
              <a:t>Source: Eurostat- Labour Force Survey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 idx="4294967295"/>
          </p:nvPr>
        </p:nvSpPr>
        <p:spPr>
          <a:xfrm>
            <a:off x="417512" y="188912"/>
            <a:ext cx="8512176" cy="23034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algn="l" defTabSz="905255">
              <a:defRPr b="1" sz="1584"/>
            </a:pPr>
            <a:r>
              <a:t>Despite the crisis, the number of professionals in Italy continues to grow</a:t>
            </a:r>
            <a:br/>
            <a:br/>
            <a:r>
              <a:t>Growing numbers, but heavily concentrated in some important areas – legal affairs, architecture and engineering, and even the medical profession (500 thousand in Italy) – whose income has been affected by the negative effects of the crisis, </a:t>
            </a:r>
            <a:r>
              <a:rPr b="0"/>
              <a:t>particularly among young people, women and the residents of the southern regions</a:t>
            </a:r>
            <a:br>
              <a:rPr b="0"/>
            </a:br>
            <a:br>
              <a:rPr b="0"/>
            </a:br>
            <a:r>
              <a:t>There are comparatively few professionals working in the advanced tertiary sector, consulting and management:</a:t>
            </a:r>
          </a:p>
        </p:txBody>
      </p:sp>
      <p:pic>
        <p:nvPicPr>
          <p:cNvPr id="42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45025" y="2487612"/>
            <a:ext cx="4035425" cy="3790951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43" name="Chart 43"/>
          <p:cNvGraphicFramePr/>
          <p:nvPr/>
        </p:nvGraphicFramePr>
        <p:xfrm>
          <a:off x="397349" y="2788906"/>
          <a:ext cx="4058466" cy="3590318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1" sz="2000"/>
            </a:lvl1pPr>
          </a:lstStyle>
          <a:p>
            <a:pPr/>
            <a:r>
              <a:t>Professionals’ yearly incomes in Italy, years 2005-2013, ass. val. </a:t>
            </a:r>
          </a:p>
        </p:txBody>
      </p:sp>
      <p:pic>
        <p:nvPicPr>
          <p:cNvPr id="46" name="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58887" y="1916112"/>
            <a:ext cx="6408738" cy="3436938"/>
          </a:xfrm>
          <a:prstGeom prst="rect">
            <a:avLst/>
          </a:prstGeom>
          <a:ln w="12700">
            <a:miter lim="400000"/>
          </a:ln>
        </p:spPr>
      </p:pic>
      <p:sp>
        <p:nvSpPr>
          <p:cNvPr id="47" name="Shape 47"/>
          <p:cNvSpPr/>
          <p:nvPr/>
        </p:nvSpPr>
        <p:spPr>
          <a:xfrm>
            <a:off x="1331912" y="5545137"/>
            <a:ext cx="4041776" cy="4240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spcBef>
                <a:spcPts val="700"/>
              </a:spcBef>
              <a:buSzPct val="100000"/>
              <a:buFont typeface="Arial"/>
              <a:buChar char="•"/>
              <a:defRPr sz="1000"/>
            </a:pPr>
          </a:p>
          <a:p>
            <a:pPr marL="342900" indent="-342900">
              <a:spcBef>
                <a:spcPts val="200"/>
              </a:spcBef>
              <a:defRPr sz="1000"/>
            </a:pPr>
            <a:r>
              <a:t>Source: AdEPP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 idx="4294967295"/>
          </p:nvPr>
        </p:nvSpPr>
        <p:spPr>
          <a:xfrm>
            <a:off x="214312" y="274637"/>
            <a:ext cx="8715376" cy="20748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algn="l" defTabSz="768095">
              <a:defRPr b="1" sz="1344"/>
            </a:pPr>
            <a:r>
              <a:t>Low added value and low productivity </a:t>
            </a:r>
            <a:r>
              <a:rPr b="0"/>
              <a:t>are factors that adversely affect professional labour in Italy.</a:t>
            </a:r>
            <a:br>
              <a:rPr b="0"/>
            </a:br>
            <a:br>
              <a:rPr b="0"/>
            </a:br>
            <a:r>
              <a:rPr b="0"/>
              <a:t>These factors result</a:t>
            </a:r>
            <a:r>
              <a:t> in a productive structure characterized by a low propensity to aggregate in large companies, </a:t>
            </a:r>
            <a:r>
              <a:rPr b="0"/>
              <a:t>versus a strong component of micro-enterprises.</a:t>
            </a:r>
            <a:r>
              <a:t> In Italy, as many as 79% of those employed in professional services work for micro-enterprises.</a:t>
            </a:r>
            <a:br/>
            <a:br/>
            <a:r>
              <a:t>Other more liberalized countries have higher productivity rates and more employees working for large companies (UK). Less regulation favours aggregation amongst professionals, with cascading effects of a higher rate of productivity growth?</a:t>
            </a:r>
            <a:br/>
          </a:p>
        </p:txBody>
      </p:sp>
      <p:pic>
        <p:nvPicPr>
          <p:cNvPr id="50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7037" y="2925762"/>
            <a:ext cx="4572001" cy="37004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45025" y="3078162"/>
            <a:ext cx="4286250" cy="3548063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Shape 52"/>
          <p:cNvSpPr/>
          <p:nvPr/>
        </p:nvSpPr>
        <p:spPr>
          <a:xfrm>
            <a:off x="4725987" y="2500312"/>
            <a:ext cx="4400551" cy="4388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200"/>
              </a:spcBef>
              <a:defRPr b="1" sz="1200"/>
            </a:lvl1pPr>
          </a:lstStyle>
          <a:p>
            <a:pPr/>
            <a:r>
              <a:t>The added value of professional work in some European countries, Year 2011 </a:t>
            </a:r>
          </a:p>
        </p:txBody>
      </p:sp>
      <p:sp>
        <p:nvSpPr>
          <p:cNvPr id="53" name="Shape 53"/>
          <p:cNvSpPr/>
          <p:nvPr/>
        </p:nvSpPr>
        <p:spPr>
          <a:xfrm>
            <a:off x="476250" y="2501900"/>
            <a:ext cx="4402138" cy="4388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200"/>
              </a:spcBef>
              <a:defRPr b="1" sz="1200"/>
            </a:lvl1pPr>
          </a:lstStyle>
          <a:p>
            <a:pPr/>
            <a:r>
              <a:t>The distribution of professional workers in the labour market by size of company in some European countries, Year 2012, (%)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title" idx="4294967295"/>
          </p:nvPr>
        </p:nvSpPr>
        <p:spPr>
          <a:xfrm>
            <a:off x="457200" y="274637"/>
            <a:ext cx="8229600" cy="1011238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1" sz="2400"/>
            </a:lvl1pPr>
          </a:lstStyle>
          <a:p>
            <a:pPr/>
            <a:r>
              <a:t>The self-employed and professionals during the crisis. Labour productivity, organizational innovations and new welfare</a:t>
            </a:r>
          </a:p>
        </p:txBody>
      </p:sp>
      <p:sp>
        <p:nvSpPr>
          <p:cNvPr id="56" name="Shape 56"/>
          <p:cNvSpPr/>
          <p:nvPr>
            <p:ph type="body" idx="4294967295"/>
          </p:nvPr>
        </p:nvSpPr>
        <p:spPr>
          <a:xfrm>
            <a:off x="285750" y="1357312"/>
            <a:ext cx="8643938" cy="502443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29184" indent="-329184" defTabSz="877823">
              <a:lnSpc>
                <a:spcPct val="80000"/>
              </a:lnSpc>
              <a:spcBef>
                <a:spcPts val="400"/>
              </a:spcBef>
              <a:buChar char="•"/>
              <a:defRPr b="1" sz="1919"/>
            </a:pPr>
            <a:r>
              <a:t>Self-employment and professional work during the crisis:</a:t>
            </a:r>
            <a:r>
              <a:rPr b="0"/>
              <a:t> Why (and how) a </a:t>
            </a:r>
            <a:r>
              <a:t>new social contract</a:t>
            </a:r>
            <a:r>
              <a:rPr b="0"/>
              <a:t> is necessary</a:t>
            </a:r>
          </a:p>
          <a:p>
            <a:pPr marL="329184" indent="-329184" defTabSz="877823">
              <a:lnSpc>
                <a:spcPct val="80000"/>
              </a:lnSpc>
              <a:buSzTx/>
              <a:buNone/>
              <a:defRPr sz="1919"/>
            </a:pPr>
          </a:p>
          <a:p>
            <a:pPr marL="329184" indent="-329184" defTabSz="877823">
              <a:lnSpc>
                <a:spcPct val="80000"/>
              </a:lnSpc>
              <a:spcBef>
                <a:spcPts val="400"/>
              </a:spcBef>
              <a:buChar char="•"/>
              <a:defRPr sz="1919"/>
            </a:pPr>
            <a:r>
              <a:t>An increasing risks of </a:t>
            </a:r>
            <a:r>
              <a:rPr b="1"/>
              <a:t>social vulnerability</a:t>
            </a:r>
            <a:r>
              <a:t> and the lack of “dedicated” social protections schemes towards new social risks</a:t>
            </a:r>
          </a:p>
          <a:p>
            <a:pPr marL="329184" indent="-329184" defTabSz="877823">
              <a:lnSpc>
                <a:spcPct val="80000"/>
              </a:lnSpc>
              <a:buSzTx/>
              <a:buNone/>
              <a:defRPr sz="1919"/>
            </a:pPr>
          </a:p>
          <a:p>
            <a:pPr marL="329184" indent="-329184" defTabSz="877823">
              <a:lnSpc>
                <a:spcPct val="80000"/>
              </a:lnSpc>
              <a:spcBef>
                <a:spcPts val="400"/>
              </a:spcBef>
              <a:buChar char="•"/>
              <a:defRPr sz="1919"/>
            </a:pPr>
            <a:r>
              <a:t>At a European level, the </a:t>
            </a:r>
            <a:r>
              <a:rPr b="1"/>
              <a:t>Entrepreneurship 2020 Action Plan </a:t>
            </a:r>
            <a:r>
              <a:t>(2013) and the </a:t>
            </a:r>
            <a:r>
              <a:t>Working Group "</a:t>
            </a:r>
            <a:r>
              <a:rPr b="1"/>
              <a:t>Bolstering the Business of Liberal Professions</a:t>
            </a:r>
            <a:r>
              <a:t>” </a:t>
            </a:r>
            <a:r>
              <a:t>(2014): support for entrepreneurship, reduction of the administrative burden, access to credit, access to the market, strengthening of the participation and representation at a European level</a:t>
            </a:r>
          </a:p>
          <a:p>
            <a:pPr marL="329184" indent="-329184" defTabSz="877823">
              <a:lnSpc>
                <a:spcPct val="80000"/>
              </a:lnSpc>
              <a:buSzTx/>
              <a:buNone/>
              <a:defRPr sz="1919"/>
            </a:pPr>
          </a:p>
          <a:p>
            <a:pPr marL="329184" indent="-329184" defTabSz="877823">
              <a:lnSpc>
                <a:spcPct val="80000"/>
              </a:lnSpc>
              <a:spcBef>
                <a:spcPts val="400"/>
              </a:spcBef>
              <a:buChar char="•"/>
              <a:defRPr sz="1919"/>
            </a:pPr>
            <a:r>
              <a:t>From the </a:t>
            </a:r>
            <a:r>
              <a:rPr b="1"/>
              <a:t>European Employment Strategy</a:t>
            </a:r>
            <a:r>
              <a:t> to </a:t>
            </a:r>
            <a:r>
              <a:rPr b="1"/>
              <a:t>Europe 2020</a:t>
            </a:r>
            <a:r>
              <a:t> to the launch of the </a:t>
            </a:r>
            <a:r>
              <a:rPr b="1"/>
              <a:t>Social Pillar: The search for virtuous combinations</a:t>
            </a:r>
            <a:r>
              <a:t> between reducing labour market rigidities, </a:t>
            </a:r>
            <a:r>
              <a:rPr b="1"/>
              <a:t>flexibility</a:t>
            </a:r>
            <a:r>
              <a:t>, </a:t>
            </a:r>
            <a:r>
              <a:rPr b="1"/>
              <a:t>competitiveness</a:t>
            </a:r>
            <a:r>
              <a:t> and </a:t>
            </a:r>
            <a:r>
              <a:rPr b="1"/>
              <a:t>investments in innovation</a:t>
            </a:r>
            <a:r>
              <a:t>, </a:t>
            </a:r>
            <a:r>
              <a:rPr b="1"/>
              <a:t>training</a:t>
            </a:r>
            <a:r>
              <a:t>, </a:t>
            </a:r>
            <a:r>
              <a:rPr b="1"/>
              <a:t>life-long learning,</a:t>
            </a:r>
            <a:r>
              <a:t> </a:t>
            </a:r>
            <a:r>
              <a:rPr b="1"/>
              <a:t>new welfare services</a:t>
            </a:r>
            <a:r>
              <a:t> to boost labour market participation and to address the </a:t>
            </a:r>
            <a:r>
              <a:rPr b="1"/>
              <a:t>new social risks</a:t>
            </a:r>
            <a:r>
              <a:t>: </a:t>
            </a:r>
            <a:r>
              <a:rPr b="1"/>
              <a:t>long-term care, active labour market policies, work-life balance, active aging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title" idx="4294967295"/>
          </p:nvPr>
        </p:nvSpPr>
        <p:spPr>
          <a:xfrm>
            <a:off x="457200" y="274637"/>
            <a:ext cx="8229600" cy="511176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1800"/>
            </a:lvl1pPr>
          </a:lstStyle>
          <a:p>
            <a:pPr/>
            <a:r>
              <a:t>The Italian Jobs Act for autonomous workers </a:t>
            </a:r>
          </a:p>
        </p:txBody>
      </p:sp>
      <p:sp>
        <p:nvSpPr>
          <p:cNvPr id="59" name="Shape 59"/>
          <p:cNvSpPr/>
          <p:nvPr>
            <p:ph type="body" idx="4294967295"/>
          </p:nvPr>
        </p:nvSpPr>
        <p:spPr>
          <a:xfrm>
            <a:off x="428625" y="1357312"/>
            <a:ext cx="7715250" cy="481171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400"/>
              </a:spcBef>
              <a:buChar char="•"/>
              <a:defRPr b="1" sz="1800"/>
            </a:pPr>
            <a:r>
              <a:t>The Italian Jobs Act for autonomous workers</a:t>
            </a:r>
            <a:r>
              <a:rPr b="0"/>
              <a:t>: not a selective welfare safeguard net for autonomous workers and professionals, nor the equalization with dependent workers;</a:t>
            </a:r>
          </a:p>
          <a:p>
            <a:pPr>
              <a:spcBef>
                <a:spcPts val="600"/>
              </a:spcBef>
              <a:buChar char="•"/>
              <a:defRPr sz="1800"/>
            </a:pPr>
          </a:p>
          <a:p>
            <a:pPr>
              <a:spcBef>
                <a:spcPts val="400"/>
              </a:spcBef>
              <a:buChar char="•"/>
              <a:defRPr sz="1800"/>
            </a:pPr>
            <a:r>
              <a:t>Rather a set of dedicated welfare policies and social interventions </a:t>
            </a:r>
            <a:r>
              <a:rPr b="1"/>
              <a:t>in favour of autonomous and professional workers, providing: </a:t>
            </a:r>
            <a:endParaRPr b="1"/>
          </a:p>
          <a:p>
            <a:pPr>
              <a:spcBef>
                <a:spcPts val="600"/>
              </a:spcBef>
              <a:buSzTx/>
              <a:buNone/>
              <a:defRPr b="1" sz="1800"/>
            </a:pPr>
          </a:p>
          <a:p>
            <a:pPr>
              <a:spcBef>
                <a:spcPts val="400"/>
              </a:spcBef>
              <a:buChar char="•"/>
              <a:defRPr b="1" sz="1800"/>
            </a:pPr>
            <a:r>
              <a:t>maternity and parental leave</a:t>
            </a:r>
          </a:p>
          <a:p>
            <a:pPr>
              <a:spcBef>
                <a:spcPts val="400"/>
              </a:spcBef>
              <a:buChar char="•"/>
              <a:defRPr b="1" sz="1800"/>
            </a:pPr>
            <a:r>
              <a:t>sickness</a:t>
            </a:r>
          </a:p>
          <a:p>
            <a:pPr>
              <a:spcBef>
                <a:spcPts val="400"/>
              </a:spcBef>
              <a:buChar char="•"/>
              <a:defRPr b="1" sz="1800"/>
            </a:pPr>
            <a:r>
              <a:t>active labour market policies</a:t>
            </a:r>
          </a:p>
          <a:p>
            <a:pPr>
              <a:spcBef>
                <a:spcPts val="400"/>
              </a:spcBef>
              <a:buChar char="•"/>
              <a:defRPr b="1" sz="1800"/>
            </a:pPr>
            <a:r>
              <a:t>training</a:t>
            </a:r>
          </a:p>
          <a:p>
            <a:pPr>
              <a:spcBef>
                <a:spcPts val="400"/>
              </a:spcBef>
              <a:buChar char="•"/>
              <a:defRPr b="1" sz="1800"/>
            </a:pPr>
            <a:r>
              <a:t>access to European funds</a:t>
            </a:r>
          </a:p>
          <a:p>
            <a:pPr>
              <a:spcBef>
                <a:spcPts val="400"/>
              </a:spcBef>
              <a:buChar char="•"/>
              <a:defRPr b="1" sz="1800"/>
            </a:pPr>
            <a:r>
              <a:t>clauses for safeguards and guarantees against missed payments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title" idx="4294967295"/>
          </p:nvPr>
        </p:nvSpPr>
        <p:spPr>
          <a:xfrm>
            <a:off x="457200" y="274637"/>
            <a:ext cx="8401050" cy="1011238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1" sz="1800"/>
            </a:lvl1pPr>
          </a:lstStyle>
          <a:p>
            <a:pPr/>
            <a:r>
              <a:t>The Jobs Act for autonomous workers and the first pillars funds for professionals in Italy. The role of the Italian Casse di Previdenza in a new subsidiary-based welfare system</a:t>
            </a:r>
          </a:p>
        </p:txBody>
      </p:sp>
      <p:sp>
        <p:nvSpPr>
          <p:cNvPr id="62" name="Shape 62"/>
          <p:cNvSpPr/>
          <p:nvPr>
            <p:ph type="body" sz="half" idx="4294967295"/>
          </p:nvPr>
        </p:nvSpPr>
        <p:spPr>
          <a:xfrm>
            <a:off x="142875" y="1285875"/>
            <a:ext cx="4714875" cy="48402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300"/>
              </a:spcBef>
              <a:buChar char="•"/>
              <a:defRPr b="1" sz="1600"/>
            </a:pPr>
            <a:r>
              <a:t>An emergent dual track-system: </a:t>
            </a:r>
            <a:r>
              <a:rPr b="0"/>
              <a:t>on the one hand, the expansion of a dedicated social security net for autonomous workers; on the other,</a:t>
            </a:r>
            <a:r>
              <a:t>  a new subsidiary relationship between the state and the Casse di Previdenza</a:t>
            </a:r>
            <a:r>
              <a:rPr b="0"/>
              <a:t> with the aim of expanding welfare provision for professionals: </a:t>
            </a:r>
            <a:r>
              <a:t>unemployment benefits, maternity, occupational healthcare, work-life balance, long-term care, active labour market (the Youth Guarantee):</a:t>
            </a:r>
          </a:p>
        </p:txBody>
      </p:sp>
      <p:pic>
        <p:nvPicPr>
          <p:cNvPr id="63" name="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72062" y="1357312"/>
            <a:ext cx="3786188" cy="2428876"/>
          </a:xfrm>
          <a:prstGeom prst="rect">
            <a:avLst/>
          </a:prstGeom>
          <a:ln w="12700">
            <a:miter lim="400000"/>
          </a:ln>
        </p:spPr>
      </p:pic>
      <p:pic>
        <p:nvPicPr>
          <p:cNvPr id="64" name="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072062" y="3929062"/>
            <a:ext cx="3786188" cy="2571751"/>
          </a:xfrm>
          <a:prstGeom prst="rect">
            <a:avLst/>
          </a:prstGeom>
          <a:ln w="12700">
            <a:miter lim="400000"/>
          </a:ln>
        </p:spPr>
      </p:pic>
      <p:pic>
        <p:nvPicPr>
          <p:cNvPr id="65" name="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71500" y="3929062"/>
            <a:ext cx="3786188" cy="25717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i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i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