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79" r:id="rId2"/>
    <p:sldId id="280" r:id="rId3"/>
    <p:sldId id="256" r:id="rId4"/>
    <p:sldId id="261" r:id="rId5"/>
    <p:sldId id="263" r:id="rId6"/>
    <p:sldId id="281" r:id="rId7"/>
    <p:sldId id="264" r:id="rId8"/>
    <p:sldId id="265" r:id="rId9"/>
    <p:sldId id="268" r:id="rId10"/>
    <p:sldId id="283" r:id="rId11"/>
    <p:sldId id="262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70" r:id="rId20"/>
    <p:sldId id="271" r:id="rId21"/>
    <p:sldId id="293" r:id="rId22"/>
    <p:sldId id="301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12"/>
    <p:restoredTop sz="86442"/>
  </p:normalViewPr>
  <p:slideViewPr>
    <p:cSldViewPr snapToGrid="0" snapToObjects="1">
      <p:cViewPr varScale="1">
        <p:scale>
          <a:sx n="116" d="100"/>
          <a:sy n="116" d="100"/>
        </p:scale>
        <p:origin x="714" y="108"/>
      </p:cViewPr>
      <p:guideLst/>
    </p:cSldViewPr>
  </p:slideViewPr>
  <p:outlineViewPr>
    <p:cViewPr>
      <p:scale>
        <a:sx n="33" d="100"/>
        <a:sy n="33" d="100"/>
      </p:scale>
      <p:origin x="0" y="-114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mbria" pitchFamily="18" charset="0"/>
              </a:rPr>
              <a:t>Numero di Casse che offrono le prestazioni</a:t>
            </a:r>
          </a:p>
        </c:rich>
      </c:tx>
      <c:layout>
        <c:manualLayout>
          <c:xMode val="edge"/>
          <c:yMode val="edge"/>
          <c:x val="0.108286994577801"/>
          <c:y val="1.94738212916554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Numero di Casse che offrono le prestazioni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975308641975301E-2"/>
                  <c:y val="-4.2090489913417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686-4C7A-BE61-1576DBBBB5D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5185185185185E-2"/>
                  <c:y val="-3.9284457252522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686-4C7A-BE61-1576DBBBB5D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4320987654321E-2"/>
                  <c:y val="-2.8060326608944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686-4C7A-BE61-1576DBBBB5D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Rimborso Spese Mediche completamente finanziato dalla Cassa</c:v>
                </c:pt>
                <c:pt idx="1">
                  <c:v>Copertura Long Term Care</c:v>
                </c:pt>
                <c:pt idx="2">
                  <c:v>Copertura per Infortunio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11</c:v>
                </c:pt>
                <c:pt idx="1">
                  <c:v>9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686-4C7A-BE61-1576DBBBB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6383736"/>
        <c:axId val="176384128"/>
        <c:axId val="0"/>
      </c:bar3DChart>
      <c:catAx>
        <c:axId val="176383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6384128"/>
        <c:crosses val="autoZero"/>
        <c:auto val="1"/>
        <c:lblAlgn val="ctr"/>
        <c:lblOffset val="100"/>
        <c:noMultiLvlLbl val="0"/>
      </c:catAx>
      <c:valAx>
        <c:axId val="176384128"/>
        <c:scaling>
          <c:orientation val="minMax"/>
          <c:max val="18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383736"/>
        <c:crosses val="autoZero"/>
        <c:crossBetween val="between"/>
        <c:majorUnit val="6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r>
              <a:rPr lang="it-IT" dirty="0">
                <a:latin typeface="Century Gothic" panose="020B0502020202020204" pitchFamily="34" charset="0"/>
                <a:ea typeface="Cambria" pitchFamily="18" charset="0"/>
              </a:rPr>
              <a:t>Criteri di assegnazione e limiti nella </a:t>
            </a:r>
          </a:p>
          <a:p>
            <a:pPr>
              <a:defRPr>
                <a:latin typeface="Century Gothic" panose="020B0502020202020204" pitchFamily="34" charset="0"/>
              </a:defRPr>
            </a:pPr>
            <a:r>
              <a:rPr lang="it-IT" dirty="0">
                <a:latin typeface="Century Gothic" panose="020B0502020202020204" pitchFamily="34" charset="0"/>
                <a:ea typeface="Cambria" pitchFamily="18" charset="0"/>
              </a:rPr>
              <a:t>Long </a:t>
            </a:r>
            <a:r>
              <a:rPr lang="it-IT" dirty="0" err="1">
                <a:latin typeface="Century Gothic" panose="020B0502020202020204" pitchFamily="34" charset="0"/>
                <a:ea typeface="Cambria" pitchFamily="18" charset="0"/>
              </a:rPr>
              <a:t>Term</a:t>
            </a:r>
            <a:r>
              <a:rPr lang="it-IT" dirty="0">
                <a:latin typeface="Century Gothic" panose="020B0502020202020204" pitchFamily="34" charset="0"/>
                <a:ea typeface="Cambria" pitchFamily="18" charset="0"/>
              </a:rPr>
              <a:t> Care</a:t>
            </a: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Numero di Casse che offrono le prestazioni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975308641975301E-2"/>
                  <c:y val="-4.2090489913417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DFF-4CFC-8B19-9C37FBBA704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5185185185185E-2"/>
                  <c:y val="-3.9284457252522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DFF-4CFC-8B19-9C37FBBA704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4320987654321E-2"/>
                  <c:y val="-2.8060326608944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DFF-4CFC-8B19-9C37FBBA704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Foglio1!$A$2:$A$6</c:f>
              <c:strCache>
                <c:ptCount val="5"/>
                <c:pt idx="0">
                  <c:v>3 su 4 ADL</c:v>
                </c:pt>
                <c:pt idx="1">
                  <c:v>3 su 6 ADL</c:v>
                </c:pt>
                <c:pt idx="2">
                  <c:v>Punteggio minimo su complessivo</c:v>
                </c:pt>
                <c:pt idx="3">
                  <c:v>Altro</c:v>
                </c:pt>
                <c:pt idx="4">
                  <c:v>Limite di Età</c:v>
                </c:pt>
              </c:strCache>
            </c:strRef>
          </c:cat>
          <c:val>
            <c:numRef>
              <c:f>Foglio1!$B$2:$B$6</c:f>
              <c:numCache>
                <c:formatCode>_-* #,##0_-;\-* #,##0_-;_-* "-"??_-;_-@_-</c:formatCode>
                <c:ptCount val="5"/>
                <c:pt idx="0">
                  <c:v>2</c:v>
                </c:pt>
                <c:pt idx="1">
                  <c:v>6</c:v>
                </c:pt>
                <c:pt idx="2">
                  <c:v>0</c:v>
                </c:pt>
                <c:pt idx="3">
                  <c:v>1</c:v>
                </c:pt>
                <c:pt idx="4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DFF-4CFC-8B19-9C37FBBA70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9446752"/>
        <c:axId val="309447928"/>
        <c:axId val="0"/>
      </c:bar3DChart>
      <c:catAx>
        <c:axId val="309446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309447928"/>
        <c:crosses val="autoZero"/>
        <c:auto val="1"/>
        <c:lblAlgn val="ctr"/>
        <c:lblOffset val="100"/>
        <c:noMultiLvlLbl val="0"/>
      </c:catAx>
      <c:valAx>
        <c:axId val="309447928"/>
        <c:scaling>
          <c:orientation val="minMax"/>
          <c:max val="18"/>
          <c:min val="0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crossAx val="309446752"/>
        <c:crosses val="autoZero"/>
        <c:crossBetween val="between"/>
        <c:majorUnit val="6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r>
              <a:rPr lang="it-IT" sz="1800" dirty="0">
                <a:latin typeface="Century Gothic" panose="020B0502020202020204" pitchFamily="34" charset="0"/>
                <a:ea typeface="Cambria" pitchFamily="18" charset="0"/>
              </a:rPr>
              <a:t>L’entità delle prestazioni Long </a:t>
            </a:r>
            <a:r>
              <a:rPr lang="it-IT" sz="1800" dirty="0" err="1">
                <a:latin typeface="Century Gothic" panose="020B0502020202020204" pitchFamily="34" charset="0"/>
                <a:ea typeface="Cambria" pitchFamily="18" charset="0"/>
              </a:rPr>
              <a:t>Term</a:t>
            </a:r>
            <a:r>
              <a:rPr lang="it-IT" sz="1800" dirty="0">
                <a:latin typeface="Century Gothic" panose="020B0502020202020204" pitchFamily="34" charset="0"/>
                <a:ea typeface="Cambria" pitchFamily="18" charset="0"/>
              </a:rPr>
              <a:t> Care</a:t>
            </a:r>
            <a:r>
              <a:rPr lang="it-IT" sz="1800" baseline="0" dirty="0">
                <a:latin typeface="Century Gothic" panose="020B0502020202020204" pitchFamily="34" charset="0"/>
                <a:ea typeface="Cambria" pitchFamily="18" charset="0"/>
              </a:rPr>
              <a:t> ed il limite di età</a:t>
            </a:r>
          </a:p>
          <a:p>
            <a:pPr>
              <a:defRPr>
                <a:latin typeface="Century Gothic" panose="020B0502020202020204" pitchFamily="34" charset="0"/>
              </a:defRPr>
            </a:pPr>
            <a:r>
              <a:rPr lang="it-IT" sz="1800" baseline="0" dirty="0">
                <a:latin typeface="Century Gothic" panose="020B0502020202020204" pitchFamily="34" charset="0"/>
                <a:ea typeface="Cambria" pitchFamily="18" charset="0"/>
              </a:rPr>
              <a:t> </a:t>
            </a:r>
          </a:p>
          <a:p>
            <a:pPr>
              <a:defRPr>
                <a:latin typeface="Century Gothic" panose="020B0502020202020204" pitchFamily="34" charset="0"/>
              </a:defRPr>
            </a:pPr>
            <a:r>
              <a:rPr lang="it-IT" sz="1800" baseline="0" dirty="0">
                <a:latin typeface="Century Gothic" panose="020B0502020202020204" pitchFamily="34" charset="0"/>
                <a:ea typeface="Cambria" pitchFamily="18" charset="0"/>
              </a:rPr>
              <a:t>Valori minimi, medi e massimi </a:t>
            </a:r>
            <a:endParaRPr lang="it-IT" sz="1800" dirty="0">
              <a:latin typeface="Century Gothic" panose="020B0502020202020204" pitchFamily="34" charset="0"/>
              <a:ea typeface="Cambria" pitchFamily="18" charset="0"/>
            </a:endParaRPr>
          </a:p>
        </c:rich>
      </c:tx>
      <c:layout>
        <c:manualLayout>
          <c:xMode val="edge"/>
          <c:yMode val="edge"/>
          <c:x val="0.15322324110236599"/>
          <c:y val="1.35668686385273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Minimo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7160493827160802E-3"/>
                  <c:y val="-1.531497325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5F4-4969-900C-A27AED01041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1729610187615499E-3"/>
                  <c:y val="-3.1981949778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5F4-4969-900C-A27AED01041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6296296296296302E-3"/>
                  <c:y val="-3.2928582065966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5F4-4969-900C-A27AED01041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Ammontare della rendita mensile (Euro)</c:v>
                </c:pt>
                <c:pt idx="1">
                  <c:v>Rimborso mensile massimo erogato (Euro)</c:v>
                </c:pt>
                <c:pt idx="2">
                  <c:v>Limite di Età</c:v>
                </c:pt>
              </c:strCache>
            </c:strRef>
          </c:cat>
          <c:val>
            <c:numRef>
              <c:f>Foglio1!$B$2:$B$4</c:f>
              <c:numCache>
                <c:formatCode>_-* #,##0_-;\-* #,##0_-;_-* "-"??_-;_-@_-</c:formatCode>
                <c:ptCount val="3"/>
                <c:pt idx="0">
                  <c:v>500</c:v>
                </c:pt>
                <c:pt idx="1">
                  <c:v>250</c:v>
                </c:pt>
                <c:pt idx="2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5F4-4969-900C-A27AED010413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Medio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Ammontare della rendita mensile (Euro)</c:v>
                </c:pt>
                <c:pt idx="1">
                  <c:v>Rimborso mensile massimo erogato (Euro)</c:v>
                </c:pt>
                <c:pt idx="2">
                  <c:v>Limite di Età</c:v>
                </c:pt>
              </c:strCache>
            </c:strRef>
          </c:cat>
          <c:val>
            <c:numRef>
              <c:f>Foglio1!$C$2:$C$4</c:f>
              <c:numCache>
                <c:formatCode>_-* #,##0_-;\-* #,##0_-;_-* "-"??_-;_-@_-</c:formatCode>
                <c:ptCount val="3"/>
                <c:pt idx="0">
                  <c:v>1090.714285714286</c:v>
                </c:pt>
                <c:pt idx="1">
                  <c:v>1141.25</c:v>
                </c:pt>
                <c:pt idx="2">
                  <c:v>71.42857142857136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5F4-4969-900C-A27AED010413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Massimo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Ammontare della rendita mensile (Euro)</c:v>
                </c:pt>
                <c:pt idx="1">
                  <c:v>Rimborso mensile massimo erogato (Euro)</c:v>
                </c:pt>
                <c:pt idx="2">
                  <c:v>Limite di Età</c:v>
                </c:pt>
              </c:strCache>
            </c:strRef>
          </c:cat>
          <c:val>
            <c:numRef>
              <c:f>Foglio1!$D$2:$D$4</c:f>
              <c:numCache>
                <c:formatCode>_-* #,##0_-;\-* #,##0_-;_-* "-"??_-;_-@_-</c:formatCode>
                <c:ptCount val="3"/>
                <c:pt idx="0">
                  <c:v>1515</c:v>
                </c:pt>
                <c:pt idx="1">
                  <c:v>1600</c:v>
                </c:pt>
                <c:pt idx="2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5F4-4969-900C-A27AED010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9448320"/>
        <c:axId val="309445968"/>
        <c:axId val="0"/>
      </c:bar3DChart>
      <c:catAx>
        <c:axId val="309448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309445968"/>
        <c:crosses val="autoZero"/>
        <c:auto val="1"/>
        <c:lblAlgn val="ctr"/>
        <c:lblOffset val="100"/>
        <c:noMultiLvlLbl val="0"/>
      </c:catAx>
      <c:valAx>
        <c:axId val="309445968"/>
        <c:scaling>
          <c:orientation val="minMax"/>
          <c:min val="0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crossAx val="309448320"/>
        <c:crosses val="autoZero"/>
        <c:crossBetween val="between"/>
        <c:majorUnit val="4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mbria" pitchFamily="18" charset="0"/>
              </a:rPr>
              <a:t>Numero di Casse che offrono le prestazioni</a:t>
            </a: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967386021191799E-2"/>
          <c:y val="0.124999353131409"/>
          <c:w val="0.93603261397880899"/>
          <c:h val="0.600121170466070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Numero di Casse che offrono le prestazioni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975308641975301E-2"/>
                  <c:y val="-4.2090489913417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4E5-44FE-84C3-5B2B508A442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5185185185185E-2"/>
                  <c:y val="-3.9284457252522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4E5-44FE-84C3-5B2B508A442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4320987654321E-2"/>
                  <c:y val="-2.8060326608944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4E5-44FE-84C3-5B2B508A442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Foglio1!$A$2:$A$6</c:f>
              <c:strCache>
                <c:ptCount val="5"/>
                <c:pt idx="0">
                  <c:v>Borse di studio per i figli degli iscritti </c:v>
                </c:pt>
                <c:pt idx="1">
                  <c:v>Contributi spese funebri e provvidenze straordinarie decesso</c:v>
                </c:pt>
                <c:pt idx="2">
                  <c:v>Prestazioni a neomamme e assegno aborto</c:v>
                </c:pt>
                <c:pt idx="3">
                  <c:v>Indennità maternità</c:v>
                </c:pt>
                <c:pt idx="4">
                  <c:v>Rimborso libri scolastici / Università per figli studenti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11</c:v>
                </c:pt>
                <c:pt idx="1">
                  <c:v>13</c:v>
                </c:pt>
                <c:pt idx="2">
                  <c:v>6</c:v>
                </c:pt>
                <c:pt idx="3">
                  <c:v>15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4E5-44FE-84C3-5B2B508A4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6384912"/>
        <c:axId val="176377856"/>
        <c:axId val="0"/>
      </c:bar3DChart>
      <c:catAx>
        <c:axId val="176384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76377856"/>
        <c:crosses val="autoZero"/>
        <c:auto val="1"/>
        <c:lblAlgn val="ctr"/>
        <c:lblOffset val="100"/>
        <c:noMultiLvlLbl val="0"/>
      </c:catAx>
      <c:valAx>
        <c:axId val="176377856"/>
        <c:scaling>
          <c:orientation val="minMax"/>
          <c:max val="18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384912"/>
        <c:crosses val="autoZero"/>
        <c:crossBetween val="between"/>
        <c:majorUnit val="6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mbria" pitchFamily="18" charset="0"/>
              </a:rPr>
              <a:t>Numero di Casse che offrono le prestazioni</a:t>
            </a: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Numero di Casse che offrono le prestazioni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975308641975301E-2"/>
                  <c:y val="-4.2090489913417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085-4897-AD67-C6C5A98FDE3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5185185185185E-2"/>
                  <c:y val="-3.9284457252522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085-4897-AD67-C6C5A98FDE3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4320987654321E-2"/>
                  <c:y val="-2.8060326608944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085-4897-AD67-C6C5A98FDE3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Foglio1!$A$2:$A$6</c:f>
              <c:strCache>
                <c:ptCount val="5"/>
                <c:pt idx="0">
                  <c:v>Sussidio per le spese dell’asilo nido o la baby sitter</c:v>
                </c:pt>
                <c:pt idx="1">
                  <c:v>Viaggi / Corsi linguistici</c:v>
                </c:pt>
                <c:pt idx="2">
                  <c:v>Convitti, collegi universitari e centri formativi per i figli degli iscritti</c:v>
                </c:pt>
                <c:pt idx="3">
                  <c:v>Interventi in favore di figli portatori di handicap</c:v>
                </c:pt>
                <c:pt idx="4">
                  <c:v>Soggiorno estivo per i figli degli iscritti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8</c:v>
                </c:pt>
                <c:pt idx="1">
                  <c:v>1</c:v>
                </c:pt>
                <c:pt idx="2">
                  <c:v>1</c:v>
                </c:pt>
                <c:pt idx="3">
                  <c:v>12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085-4897-AD67-C6C5A98FDE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3591568"/>
        <c:axId val="173594704"/>
        <c:axId val="0"/>
      </c:bar3DChart>
      <c:catAx>
        <c:axId val="173591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73594704"/>
        <c:crosses val="autoZero"/>
        <c:auto val="1"/>
        <c:lblAlgn val="ctr"/>
        <c:lblOffset val="100"/>
        <c:noMultiLvlLbl val="0"/>
      </c:catAx>
      <c:valAx>
        <c:axId val="173594704"/>
        <c:scaling>
          <c:orientation val="minMax"/>
          <c:max val="18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3591568"/>
        <c:crosses val="autoZero"/>
        <c:crossBetween val="between"/>
        <c:majorUnit val="6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r>
              <a:rPr lang="it-IT" dirty="0">
                <a:latin typeface="Century Gothic" panose="020B0502020202020204" pitchFamily="34" charset="0"/>
                <a:ea typeface="Cambria" pitchFamily="18" charset="0"/>
              </a:rPr>
              <a:t>Numero di Casse che offrono le prestazioni</a:t>
            </a: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Numero di Casse che offrono le prestazioni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975308641975301E-2"/>
                  <c:y val="-4.2090489913417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9DD-4C0C-AAC8-A6CEB0036CA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5185185185185E-2"/>
                  <c:y val="-3.9284457252522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9DD-4C0C-AAC8-A6CEB0036CA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4320987654321E-2"/>
                  <c:y val="-2.8060326608944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9DD-4C0C-AAC8-A6CEB0036CA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Sostegno al reddito </c:v>
                </c:pt>
                <c:pt idx="1">
                  <c:v>Sostegno alle esigenze abitative</c:v>
                </c:pt>
                <c:pt idx="2">
                  <c:v>Consenso prestito e mutuo per motivi non professionale 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6</c:v>
                </c:pt>
                <c:pt idx="1">
                  <c:v>4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9DD-4C0C-AAC8-A6CEB0036C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852904"/>
        <c:axId val="132845848"/>
        <c:axId val="0"/>
      </c:bar3DChart>
      <c:catAx>
        <c:axId val="132852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32845848"/>
        <c:crosses val="autoZero"/>
        <c:auto val="1"/>
        <c:lblAlgn val="ctr"/>
        <c:lblOffset val="100"/>
        <c:noMultiLvlLbl val="0"/>
      </c:catAx>
      <c:valAx>
        <c:axId val="132845848"/>
        <c:scaling>
          <c:orientation val="minMax"/>
          <c:max val="18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852904"/>
        <c:crosses val="autoZero"/>
        <c:crossBetween val="between"/>
        <c:majorUnit val="6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mbria" pitchFamily="18" charset="0"/>
              </a:rPr>
              <a:t>Numero di Casse che offrono le prestazioni per spese mediche</a:t>
            </a:r>
          </a:p>
        </c:rich>
      </c:tx>
      <c:layout>
        <c:manualLayout>
          <c:xMode val="edge"/>
          <c:yMode val="edge"/>
          <c:x val="0.15587574122679107"/>
          <c:y val="3.1643853128821918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Numero di Casse che offrono le prestazioni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975308641975301E-2"/>
                  <c:y val="-4.2090489913417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FEE-4459-8E83-BF9E8D3B2D6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5185185185185E-2"/>
                  <c:y val="-3.9284457252522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FEE-4459-8E83-BF9E8D3B2D6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4320987654321E-2"/>
                  <c:y val="-2.8060326608944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FEE-4459-8E83-BF9E8D3B2D6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Foglio1!$A$2:$A$7</c:f>
              <c:strCache>
                <c:ptCount val="6"/>
                <c:pt idx="0">
                  <c:v>Ricovero Ospedaliero</c:v>
                </c:pt>
                <c:pt idx="1">
                  <c:v>Visite specialistiche</c:v>
                </c:pt>
                <c:pt idx="2">
                  <c:v>Prestazioni Odontoiatriche</c:v>
                </c:pt>
                <c:pt idx="3">
                  <c:v>Prestazioni Extra Ospedalieri</c:v>
                </c:pt>
                <c:pt idx="4">
                  <c:v>Accertamenti / Diagnostici</c:v>
                </c:pt>
                <c:pt idx="5">
                  <c:v>Occhiali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9</c:v>
                </c:pt>
                <c:pt idx="1">
                  <c:v>6</c:v>
                </c:pt>
                <c:pt idx="2">
                  <c:v>5</c:v>
                </c:pt>
                <c:pt idx="3">
                  <c:v>8</c:v>
                </c:pt>
                <c:pt idx="4">
                  <c:v>6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FEE-4459-8E83-BF9E8D3B2D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9126680"/>
        <c:axId val="169127464"/>
        <c:axId val="0"/>
      </c:bar3DChart>
      <c:catAx>
        <c:axId val="169126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69127464"/>
        <c:crosses val="autoZero"/>
        <c:auto val="1"/>
        <c:lblAlgn val="ctr"/>
        <c:lblOffset val="100"/>
        <c:noMultiLvlLbl val="0"/>
      </c:catAx>
      <c:valAx>
        <c:axId val="169127464"/>
        <c:scaling>
          <c:orientation val="minMax"/>
          <c:max val="18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9126680"/>
        <c:crosses val="autoZero"/>
        <c:crossBetween val="between"/>
        <c:majorUnit val="6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Minimo</c:v>
                </c:pt>
              </c:strCache>
            </c:strRef>
          </c:tx>
          <c:invertIfNegative val="0"/>
          <c:cat>
            <c:strRef>
              <c:f>Foglio1!$A$2:$A$7</c:f>
              <c:strCache>
                <c:ptCount val="6"/>
                <c:pt idx="0">
                  <c:v>Ricovero Ospedaliero</c:v>
                </c:pt>
                <c:pt idx="1">
                  <c:v>Visite specialistiche</c:v>
                </c:pt>
                <c:pt idx="2">
                  <c:v>Prestazioni Odontoiatriche</c:v>
                </c:pt>
                <c:pt idx="3">
                  <c:v>Prestazioni Extra Ospedalieri</c:v>
                </c:pt>
                <c:pt idx="4">
                  <c:v>Accertamenti / Diagnostici</c:v>
                </c:pt>
                <c:pt idx="5">
                  <c:v>Occhiali</c:v>
                </c:pt>
              </c:strCache>
            </c:strRef>
          </c:cat>
          <c:val>
            <c:numRef>
              <c:f>Foglio1!$B$2:$B$7</c:f>
              <c:numCache>
                <c:formatCode>0%</c:formatCode>
                <c:ptCount val="6"/>
                <c:pt idx="0">
                  <c:v>0.75</c:v>
                </c:pt>
                <c:pt idx="1">
                  <c:v>0.5</c:v>
                </c:pt>
                <c:pt idx="2">
                  <c:v>0.7</c:v>
                </c:pt>
                <c:pt idx="3">
                  <c:v>0.65</c:v>
                </c:pt>
                <c:pt idx="4">
                  <c:v>0.65</c:v>
                </c:pt>
                <c:pt idx="5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FF-45D2-9E04-0791B6A6590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Medio</c:v>
                </c:pt>
              </c:strCache>
            </c:strRef>
          </c:tx>
          <c:invertIfNegative val="0"/>
          <c:cat>
            <c:strRef>
              <c:f>Foglio1!$A$2:$A$7</c:f>
              <c:strCache>
                <c:ptCount val="6"/>
                <c:pt idx="0">
                  <c:v>Ricovero Ospedaliero</c:v>
                </c:pt>
                <c:pt idx="1">
                  <c:v>Visite specialistiche</c:v>
                </c:pt>
                <c:pt idx="2">
                  <c:v>Prestazioni Odontoiatriche</c:v>
                </c:pt>
                <c:pt idx="3">
                  <c:v>Prestazioni Extra Ospedalieri</c:v>
                </c:pt>
                <c:pt idx="4">
                  <c:v>Accertamenti / Diagnostici</c:v>
                </c:pt>
                <c:pt idx="5">
                  <c:v>Occhiali</c:v>
                </c:pt>
              </c:strCache>
            </c:strRef>
          </c:cat>
          <c:val>
            <c:numRef>
              <c:f>Foglio1!$C$2:$C$7</c:f>
              <c:numCache>
                <c:formatCode>0%</c:formatCode>
                <c:ptCount val="6"/>
                <c:pt idx="0">
                  <c:v>0.85833333333333395</c:v>
                </c:pt>
                <c:pt idx="1">
                  <c:v>0.66666666666666696</c:v>
                </c:pt>
                <c:pt idx="2">
                  <c:v>0.73333333333333395</c:v>
                </c:pt>
                <c:pt idx="3">
                  <c:v>0.82499999999999996</c:v>
                </c:pt>
                <c:pt idx="4">
                  <c:v>0.82499999999999996</c:v>
                </c:pt>
                <c:pt idx="5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FF-45D2-9E04-0791B6A65907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Massimo</c:v>
                </c:pt>
              </c:strCache>
            </c:strRef>
          </c:tx>
          <c:invertIfNegative val="0"/>
          <c:cat>
            <c:strRef>
              <c:f>Foglio1!$A$2:$A$7</c:f>
              <c:strCache>
                <c:ptCount val="6"/>
                <c:pt idx="0">
                  <c:v>Ricovero Ospedaliero</c:v>
                </c:pt>
                <c:pt idx="1">
                  <c:v>Visite specialistiche</c:v>
                </c:pt>
                <c:pt idx="2">
                  <c:v>Prestazioni Odontoiatriche</c:v>
                </c:pt>
                <c:pt idx="3">
                  <c:v>Prestazioni Extra Ospedalieri</c:v>
                </c:pt>
                <c:pt idx="4">
                  <c:v>Accertamenti / Diagnostici</c:v>
                </c:pt>
                <c:pt idx="5">
                  <c:v>Occhiali</c:v>
                </c:pt>
              </c:strCache>
            </c:strRef>
          </c:cat>
          <c:val>
            <c:numRef>
              <c:f>Foglio1!$D$2:$D$7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0.8</c:v>
                </c:pt>
                <c:pt idx="3">
                  <c:v>1</c:v>
                </c:pt>
                <c:pt idx="4">
                  <c:v>1</c:v>
                </c:pt>
                <c:pt idx="5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4FF-45D2-9E04-0791B6A65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9127856"/>
        <c:axId val="173592352"/>
        <c:axId val="0"/>
      </c:bar3DChart>
      <c:catAx>
        <c:axId val="169127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73592352"/>
        <c:crosses val="autoZero"/>
        <c:auto val="1"/>
        <c:lblAlgn val="ctr"/>
        <c:lblOffset val="100"/>
        <c:noMultiLvlLbl val="0"/>
      </c:catAx>
      <c:valAx>
        <c:axId val="173592352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69127856"/>
        <c:crosses val="autoZero"/>
        <c:crossBetween val="between"/>
        <c:majorUnit val="0.2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r>
              <a:rPr lang="it-IT" dirty="0">
                <a:latin typeface="Century Gothic" panose="020B0502020202020204" pitchFamily="34" charset="0"/>
                <a:ea typeface="Cambria" pitchFamily="18" charset="0"/>
              </a:rPr>
              <a:t>Numero</a:t>
            </a:r>
            <a:r>
              <a:rPr lang="it-IT" baseline="0" dirty="0">
                <a:latin typeface="Century Gothic" panose="020B0502020202020204" pitchFamily="34" charset="0"/>
                <a:ea typeface="Cambria" pitchFamily="18" charset="0"/>
              </a:rPr>
              <a:t> di Casse per tipologia di iscritti </a:t>
            </a:r>
          </a:p>
          <a:p>
            <a:pPr>
              <a:defRPr>
                <a:latin typeface="Century Gothic" panose="020B0502020202020204" pitchFamily="34" charset="0"/>
              </a:defRPr>
            </a:pPr>
            <a:r>
              <a:rPr lang="it-IT" baseline="0" dirty="0">
                <a:latin typeface="Century Gothic" panose="020B0502020202020204" pitchFamily="34" charset="0"/>
                <a:ea typeface="Cambria" pitchFamily="18" charset="0"/>
              </a:rPr>
              <a:t>aventi diritto</a:t>
            </a:r>
            <a:endParaRPr lang="it-IT" dirty="0">
              <a:latin typeface="Century Gothic" panose="020B0502020202020204" pitchFamily="34" charset="0"/>
              <a:ea typeface="Cambria" pitchFamily="18" charset="0"/>
            </a:endParaRPr>
          </a:p>
        </c:rich>
      </c:tx>
      <c:layout>
        <c:manualLayout>
          <c:xMode val="edge"/>
          <c:yMode val="edge"/>
          <c:x val="8.9567901234567912E-2"/>
          <c:y val="2.0885837246153935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Numero di Casse che offrono le prestazioni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975308641975301E-2"/>
                  <c:y val="-4.2090489913417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D47-497E-8182-785C2A23278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5185185185185E-2"/>
                  <c:y val="-3.9284457252522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D47-497E-8182-785C2A23278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4320987654321E-2"/>
                  <c:y val="-2.8060326608944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D47-497E-8182-785C2A23278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Attivi in servizio</c:v>
                </c:pt>
                <c:pt idx="1">
                  <c:v>Pensionati</c:v>
                </c:pt>
                <c:pt idx="2">
                  <c:v>Pensionati Attivi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11</c:v>
                </c:pt>
                <c:pt idx="1">
                  <c:v>4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D47-497E-8182-785C2A2327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9444008"/>
        <c:axId val="309443616"/>
        <c:axId val="0"/>
      </c:bar3DChart>
      <c:catAx>
        <c:axId val="309444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309443616"/>
        <c:crosses val="autoZero"/>
        <c:auto val="1"/>
        <c:lblAlgn val="ctr"/>
        <c:lblOffset val="100"/>
        <c:noMultiLvlLbl val="0"/>
      </c:catAx>
      <c:valAx>
        <c:axId val="309443616"/>
        <c:scaling>
          <c:orientation val="minMax"/>
          <c:max val="18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9444008"/>
        <c:crosses val="autoZero"/>
        <c:crossBetween val="between"/>
        <c:majorUnit val="6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r>
              <a:rPr lang="it-IT" dirty="0">
                <a:latin typeface="Century Gothic" panose="020B0502020202020204" pitchFamily="34" charset="0"/>
                <a:ea typeface="Cambria" pitchFamily="18" charset="0"/>
              </a:rPr>
              <a:t>Numero Casse per tipologia di copertura</a:t>
            </a: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Numero di Casse che offrono le prestazioni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975308641975301E-2"/>
                  <c:y val="-4.2090489913417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B5B-4DA5-BF61-8A09977237A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5185185185185E-2"/>
                  <c:y val="-3.9284457252522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B5B-4DA5-BF61-8A09977237A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4320987654321E-2"/>
                  <c:y val="-2.8060326608944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B5B-4DA5-BF61-8A09977237A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928379573137999E-3"/>
                  <c:y val="-2.3373658108165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C9F-7D4E-878C-54D39C64141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Polizza assicurativa</c:v>
                </c:pt>
                <c:pt idx="1">
                  <c:v>Auto gestione</c:v>
                </c:pt>
                <c:pt idx="2">
                  <c:v>Misto</c:v>
                </c:pt>
                <c:pt idx="3">
                  <c:v>Utilizzo di una rete convenzionata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0</c:v>
                </c:pt>
                <c:pt idx="2">
                  <c:v>1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B5B-4DA5-BF61-8A0997723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9443224"/>
        <c:axId val="309448712"/>
        <c:axId val="0"/>
      </c:bar3DChart>
      <c:catAx>
        <c:axId val="309443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309448712"/>
        <c:crosses val="autoZero"/>
        <c:auto val="1"/>
        <c:lblAlgn val="ctr"/>
        <c:lblOffset val="100"/>
        <c:noMultiLvlLbl val="0"/>
      </c:catAx>
      <c:valAx>
        <c:axId val="309448712"/>
        <c:scaling>
          <c:orientation val="minMax"/>
          <c:max val="18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9443224"/>
        <c:crosses val="autoZero"/>
        <c:crossBetween val="between"/>
        <c:majorUnit val="6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r>
              <a:rPr lang="it-IT" dirty="0">
                <a:latin typeface="Century Gothic" panose="020B0502020202020204" pitchFamily="34" charset="0"/>
                <a:ea typeface="Cambria" pitchFamily="18" charset="0"/>
              </a:rPr>
              <a:t>Numero</a:t>
            </a:r>
            <a:r>
              <a:rPr lang="it-IT" baseline="0" dirty="0">
                <a:latin typeface="Century Gothic" panose="020B0502020202020204" pitchFamily="34" charset="0"/>
                <a:ea typeface="Cambria" pitchFamily="18" charset="0"/>
              </a:rPr>
              <a:t> di Casse per t</a:t>
            </a:r>
            <a:r>
              <a:rPr lang="it-IT" dirty="0">
                <a:latin typeface="Century Gothic" panose="020B0502020202020204" pitchFamily="34" charset="0"/>
                <a:ea typeface="Cambria" pitchFamily="18" charset="0"/>
              </a:rPr>
              <a:t>ipologie di Prestazioni </a:t>
            </a:r>
          </a:p>
          <a:p>
            <a:pPr>
              <a:defRPr>
                <a:latin typeface="Century Gothic" panose="020B0502020202020204" pitchFamily="34" charset="0"/>
              </a:defRPr>
            </a:pPr>
            <a:r>
              <a:rPr lang="it-IT" dirty="0">
                <a:latin typeface="Century Gothic" panose="020B0502020202020204" pitchFamily="34" charset="0"/>
                <a:ea typeface="Cambria" pitchFamily="18" charset="0"/>
              </a:rPr>
              <a:t>Long </a:t>
            </a:r>
            <a:r>
              <a:rPr lang="it-IT" dirty="0" err="1">
                <a:latin typeface="Century Gothic" panose="020B0502020202020204" pitchFamily="34" charset="0"/>
                <a:ea typeface="Cambria" pitchFamily="18" charset="0"/>
              </a:rPr>
              <a:t>Term</a:t>
            </a:r>
            <a:r>
              <a:rPr lang="it-IT" dirty="0">
                <a:latin typeface="Century Gothic" panose="020B0502020202020204" pitchFamily="34" charset="0"/>
                <a:ea typeface="Cambria" pitchFamily="18" charset="0"/>
              </a:rPr>
              <a:t> Care erogate</a:t>
            </a: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Numero di Casse che offrono le prestazioni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975308641975301E-2"/>
                  <c:y val="-4.2090489913417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8AA-4F46-B6DF-16E42B653C4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5185185185185E-2"/>
                  <c:y val="-3.9284457252522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8AA-4F46-B6DF-16E42B653C4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4320987654321E-2"/>
                  <c:y val="-2.8060326608944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8AA-4F46-B6DF-16E42B653C4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Foglio1!$A$2:$A$4</c:f>
              <c:strCache>
                <c:ptCount val="3"/>
                <c:pt idx="0">
                  <c:v>Rendita Mensile</c:v>
                </c:pt>
                <c:pt idx="1">
                  <c:v>Rimborso spese sostenute </c:v>
                </c:pt>
                <c:pt idx="2">
                  <c:v>Erogazione diretta dei servizi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8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8AA-4F46-B6DF-16E42B653C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9444400"/>
        <c:axId val="309445576"/>
        <c:axId val="0"/>
      </c:bar3DChart>
      <c:catAx>
        <c:axId val="309444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309445576"/>
        <c:crosses val="autoZero"/>
        <c:auto val="1"/>
        <c:lblAlgn val="ctr"/>
        <c:lblOffset val="100"/>
        <c:noMultiLvlLbl val="0"/>
      </c:catAx>
      <c:valAx>
        <c:axId val="309445576"/>
        <c:scaling>
          <c:orientation val="minMax"/>
          <c:max val="18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9444400"/>
        <c:crosses val="autoZero"/>
        <c:crossBetween val="between"/>
        <c:majorUnit val="6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0.84091</cdr:x>
      <cdr:y>0.11668</cdr:y>
    </cdr:from>
    <cdr:to>
      <cdr:x>1</cdr:x>
      <cdr:y>1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xmlns="" id="{AFCDC7D3-9CC3-4925-BA62-0BBA8647D726}"/>
            </a:ext>
          </a:extLst>
        </cdr:cNvPr>
        <cdr:cNvSpPr txBox="1"/>
      </cdr:nvSpPr>
      <cdr:spPr>
        <a:xfrm xmlns:a="http://schemas.openxmlformats.org/drawingml/2006/main">
          <a:off x="6851103" y="532657"/>
          <a:ext cx="1296145" cy="4032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just"/>
          <a:r>
            <a:rPr lang="it-IT" sz="1200" dirty="0">
              <a:latin typeface="Century Gothic" panose="020B0502020202020204" pitchFamily="34" charset="0"/>
              <a:ea typeface="Cambria" pitchFamily="18" charset="0"/>
            </a:rPr>
            <a:t>Delle 15 Casse che hanno partecipato all’indagine, 11 offrono un rimborso spese mediche completamente finanziato dalle stesse, 9 una copertura Long </a:t>
          </a:r>
          <a:r>
            <a:rPr lang="it-IT" sz="1200" dirty="0" err="1">
              <a:latin typeface="Century Gothic" panose="020B0502020202020204" pitchFamily="34" charset="0"/>
              <a:ea typeface="Cambria" pitchFamily="18" charset="0"/>
            </a:rPr>
            <a:t>Term</a:t>
          </a:r>
          <a:r>
            <a:rPr lang="it-IT" sz="1200" dirty="0">
              <a:latin typeface="Century Gothic" panose="020B0502020202020204" pitchFamily="34" charset="0"/>
              <a:ea typeface="Cambria" pitchFamily="18" charset="0"/>
            </a:rPr>
            <a:t> Care, ed 8 una copertura per infortunio.</a:t>
          </a:r>
        </a:p>
      </cdr:txBody>
    </cdr:sp>
  </cdr:relSizeAnchor>
  <cdr:relSizeAnchor xmlns:cdr="http://schemas.openxmlformats.org/drawingml/2006/chartDrawing">
    <cdr:from>
      <cdr:x>0.05681</cdr:x>
      <cdr:y>0.90536</cdr:y>
    </cdr:from>
    <cdr:to>
      <cdr:x>0.55615</cdr:x>
      <cdr:y>0.96845</cdr:y>
    </cdr:to>
    <cdr:sp macro="" textlink="">
      <cdr:nvSpPr>
        <cdr:cNvPr id="3" name="CasellaDiTesto 2">
          <a:extLst xmlns:a="http://schemas.openxmlformats.org/drawingml/2006/main">
            <a:ext uri="{FF2B5EF4-FFF2-40B4-BE49-F238E27FC236}">
              <a16:creationId xmlns:a16="http://schemas.microsoft.com/office/drawing/2014/main" xmlns="" id="{82C9B46A-A18F-435E-9A6B-C4E5C3DFF1EE}"/>
            </a:ext>
          </a:extLst>
        </cdr:cNvPr>
        <cdr:cNvSpPr txBox="1"/>
      </cdr:nvSpPr>
      <cdr:spPr>
        <a:xfrm xmlns:a="http://schemas.openxmlformats.org/drawingml/2006/main">
          <a:off x="442392" y="4133055"/>
          <a:ext cx="38884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0.08965</cdr:x>
      <cdr:y>0.90536</cdr:y>
    </cdr:from>
    <cdr:to>
      <cdr:x>0.69995</cdr:x>
      <cdr:y>0.95269</cdr:y>
    </cdr:to>
    <cdr:sp macro="" textlink="">
      <cdr:nvSpPr>
        <cdr:cNvPr id="4" name="CasellaDiTesto 3">
          <a:extLst xmlns:a="http://schemas.openxmlformats.org/drawingml/2006/main">
            <a:ext uri="{FF2B5EF4-FFF2-40B4-BE49-F238E27FC236}">
              <a16:creationId xmlns:a16="http://schemas.microsoft.com/office/drawing/2014/main" xmlns="" id="{2468ACD2-EDD3-4C87-AEFF-F6848E6D178E}"/>
            </a:ext>
          </a:extLst>
        </cdr:cNvPr>
        <cdr:cNvSpPr txBox="1"/>
      </cdr:nvSpPr>
      <cdr:spPr>
        <a:xfrm xmlns:a="http://schemas.openxmlformats.org/drawingml/2006/main">
          <a:off x="730424" y="4133055"/>
          <a:ext cx="4972265" cy="2160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dirty="0">
              <a:latin typeface="Cambria" pitchFamily="18" charset="0"/>
              <a:ea typeface="Cambria" pitchFamily="18" charset="0"/>
            </a:rPr>
            <a:t>Talvolta le prestazioni prevedono delle limitazioni nei confronti dei pensionati.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0.89374</cdr:x>
      <cdr:y>0.08333</cdr:y>
    </cdr:from>
    <cdr:to>
      <cdr:x>0.98999</cdr:x>
      <cdr:y>0.97222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xmlns="" id="{D99DBE55-0CD7-44E5-A0BC-E90ED153DC1E}"/>
            </a:ext>
          </a:extLst>
        </cdr:cNvPr>
        <cdr:cNvSpPr txBox="1"/>
      </cdr:nvSpPr>
      <cdr:spPr>
        <a:xfrm xmlns:a="http://schemas.openxmlformats.org/drawingml/2006/main">
          <a:off x="7355160" y="432048"/>
          <a:ext cx="792088" cy="4608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0.86749</cdr:x>
      <cdr:y>0.05379</cdr:y>
    </cdr:from>
    <cdr:to>
      <cdr:x>1</cdr:x>
      <cdr:y>1</cdr:y>
    </cdr:to>
    <cdr:sp macro="" textlink="">
      <cdr:nvSpPr>
        <cdr:cNvPr id="3" name="CasellaDiTesto 2">
          <a:extLst xmlns:a="http://schemas.openxmlformats.org/drawingml/2006/main">
            <a:ext uri="{FF2B5EF4-FFF2-40B4-BE49-F238E27FC236}">
              <a16:creationId xmlns:a16="http://schemas.microsoft.com/office/drawing/2014/main" xmlns="" id="{10E3F499-CA9A-4C48-9C1B-7A1238BE0048}"/>
            </a:ext>
          </a:extLst>
        </cdr:cNvPr>
        <cdr:cNvSpPr txBox="1"/>
      </cdr:nvSpPr>
      <cdr:spPr>
        <a:xfrm xmlns:a="http://schemas.openxmlformats.org/drawingml/2006/main">
          <a:off x="7139096" y="278878"/>
          <a:ext cx="1090504" cy="49056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it-IT" sz="1400" dirty="0">
              <a:latin typeface="Century Gothic" panose="020B0502020202020204" pitchFamily="34" charset="0"/>
              <a:ea typeface="Cambria" pitchFamily="18" charset="0"/>
            </a:rPr>
            <a:t>Si vedano i valori in percentuale dell’ammontare dei rimborsi massimo, medio e minimo per ogni tipologia di prestazione sanitaria riportata nella slide precedente.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0.89374</cdr:x>
      <cdr:y>0.0414</cdr:y>
    </cdr:from>
    <cdr:to>
      <cdr:x>1</cdr:x>
      <cdr:y>0.9661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xmlns="" id="{76A621C4-3B04-4CA2-86FC-EC4E2BE047BF}"/>
            </a:ext>
          </a:extLst>
        </cdr:cNvPr>
        <cdr:cNvSpPr txBox="1"/>
      </cdr:nvSpPr>
      <cdr:spPr>
        <a:xfrm xmlns:a="http://schemas.openxmlformats.org/drawingml/2006/main">
          <a:off x="7355160" y="216024"/>
          <a:ext cx="874440" cy="48245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000" dirty="0">
              <a:latin typeface="Century Gothic" panose="020B0502020202020204" pitchFamily="34" charset="0"/>
              <a:ea typeface="Cambria" pitchFamily="18" charset="0"/>
            </a:rPr>
            <a:t>La modalità con la quale vengono erogati i finanziamenti vede 10 Casse avvalersi di una polizza assicurativa; nessuna optare per un regime di autogestione, in base al quale il rischio diretto di garantire le prestazioni assicurate sarebbe totalmente in capo alla Cassa che provvede ad erogare direttamente i rimborsi, senza passare per  una compagnia assicurativa.</a:t>
          </a:r>
        </a:p>
      </cdr:txBody>
    </cdr:sp>
  </cdr:relSizeAnchor>
  <cdr:relSizeAnchor xmlns:cdr="http://schemas.openxmlformats.org/drawingml/2006/chartDrawing">
    <cdr:from>
      <cdr:x>0</cdr:x>
      <cdr:y>0.91443</cdr:y>
    </cdr:from>
    <cdr:to>
      <cdr:x>0.56874</cdr:x>
      <cdr:y>1</cdr:y>
    </cdr:to>
    <cdr:sp macro="" textlink="">
      <cdr:nvSpPr>
        <cdr:cNvPr id="3" name="CasellaDiTesto 2">
          <a:extLst xmlns:a="http://schemas.openxmlformats.org/drawingml/2006/main">
            <a:ext uri="{FF2B5EF4-FFF2-40B4-BE49-F238E27FC236}">
              <a16:creationId xmlns:a16="http://schemas.microsoft.com/office/drawing/2014/main" xmlns="" id="{6D97A546-E6F6-451F-BE48-61A1D87C6AD2}"/>
            </a:ext>
          </a:extLst>
        </cdr:cNvPr>
        <cdr:cNvSpPr txBox="1"/>
      </cdr:nvSpPr>
      <cdr:spPr>
        <a:xfrm xmlns:a="http://schemas.openxmlformats.org/drawingml/2006/main">
          <a:off x="0" y="4968552"/>
          <a:ext cx="4873506" cy="464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dirty="0">
              <a:latin typeface="Cambria" pitchFamily="18" charset="0"/>
              <a:ea typeface="Cambria" pitchFamily="18" charset="0"/>
            </a:rPr>
            <a:t>Una sola Cassa opta per il regime misto, in bas</a:t>
          </a:r>
          <a:r>
            <a:rPr lang="it-IT" dirty="0">
              <a:latin typeface="Cambria" pitchFamily="18" charset="0"/>
              <a:ea typeface="Cambria" pitchFamily="18" charset="0"/>
            </a:rPr>
            <a:t>e al quale è in vigore una copertura assicurativa, ma alcune prestazioni sono erogate direttamente dalla Cassa che se </a:t>
          </a:r>
          <a:r>
            <a:rPr lang="it-IT" dirty="0"/>
            <a:t>ne assume il rischio economico. </a:t>
          </a:r>
          <a:endParaRPr lang="it-IT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3489F-2AA1-F141-849A-CEF3F6170E38}" type="datetimeFigureOut">
              <a:rPr lang="it-IT" smtClean="0"/>
              <a:t>11/12/2018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89700-BABD-5E4B-8EB5-CA4A77E07E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06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89700-BABD-5E4B-8EB5-CA4A77E07E4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7682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A59D4-701B-4AC2-98C9-62C6F8BBF292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226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E2D151B-C8C0-2D4E-A0B8-A0F94F6A1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9565091B-740A-8244-AAC9-F061AE657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CCFF46E-602E-9A4C-97E5-D72B1D086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334C-9C85-0F45-A4A8-D818D9B543EB}" type="datetimeFigureOut">
              <a:rPr lang="it-IT" smtClean="0"/>
              <a:t>11/12/2018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D7BBE9B-15F6-D14A-B6D8-4A5295A75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DBB6F2D-C70A-154D-A21E-AB3A34DD8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2FC4-55BE-E54E-9F82-D1D14DD830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397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908D610-A78D-C848-82CE-A245B67BE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091516AA-13EE-0C4E-AFE3-1E9245553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2FBFB2F-D65A-B349-8D20-DE12266C5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334C-9C85-0F45-A4A8-D818D9B543EB}" type="datetimeFigureOut">
              <a:rPr lang="it-IT" smtClean="0"/>
              <a:t>11/12/2018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FCFF9F6-E305-2C4B-9290-C32E9B102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2DD4555-25C1-E842-B191-CB5ABEEB5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2FC4-55BE-E54E-9F82-D1D14DD830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580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A82AA5BC-1731-204E-ABCE-24BAA78655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C613083E-779A-D246-80DB-567F0C4EE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C706A6C-53E8-4042-BCEB-E9FF33AAE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334C-9C85-0F45-A4A8-D818D9B543EB}" type="datetimeFigureOut">
              <a:rPr lang="it-IT" smtClean="0"/>
              <a:t>11/12/2018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6C87DF5-8274-BF49-B527-1A658D7AF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DDABE8D-6CF2-FD44-AE7C-FA3835349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2FC4-55BE-E54E-9F82-D1D14DD830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87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C1873E7-E551-2F49-9A62-7614CC21B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FD711C2-2E7A-2046-8C3F-ABB3937B0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EC7CBE8-74DE-3142-8839-A11F78F68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334C-9C85-0F45-A4A8-D818D9B543EB}" type="datetimeFigureOut">
              <a:rPr lang="it-IT" smtClean="0"/>
              <a:t>11/12/2018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8E2B9C5-4579-5B4A-93E2-DB649F0F2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25F94EC-E486-5C41-856B-EA63A3391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2FC4-55BE-E54E-9F82-D1D14DD830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16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30397A2-44E8-5242-B72D-A3C008BD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4A81A82A-AD32-0246-90E9-7CF850AD9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5450F0D-1632-9C42-8BA1-0A64266F7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334C-9C85-0F45-A4A8-D818D9B543EB}" type="datetimeFigureOut">
              <a:rPr lang="it-IT" smtClean="0"/>
              <a:t>11/12/2018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FC2680B-7EBA-954C-99B4-C76EBADDE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1B4DD43-1095-CF48-AD20-ADB6913F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2FC4-55BE-E54E-9F82-D1D14DD830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9579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D8694D5-9733-D145-80C8-0A5FE5422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314610C-5062-9640-80B6-3FCE6A685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657172F7-062D-FF45-BD7F-935292956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7FA9674D-117D-404A-9BFA-4AD77F4FE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334C-9C85-0F45-A4A8-D818D9B543EB}" type="datetimeFigureOut">
              <a:rPr lang="it-IT" smtClean="0"/>
              <a:t>11/12/2018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E6B931C-1A19-854D-B49B-3D8DFC60F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EC7D34F-C130-6248-A1E5-43B287079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2FC4-55BE-E54E-9F82-D1D14DD830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34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4F034DE-1601-9643-9E47-6E1A1B77B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B39793D-2A76-6244-87D9-6CF57EE25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F8D72F88-CC3C-4947-AE21-F7F226708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8140FE21-4A4F-0142-8DD9-5947D5D12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99206BBE-8A41-5A49-9851-E75E6D83EC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E6AF697-95BF-7A4E-8FCA-6B2077615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334C-9C85-0F45-A4A8-D818D9B543EB}" type="datetimeFigureOut">
              <a:rPr lang="it-IT" smtClean="0"/>
              <a:t>11/12/2018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07C6B1A5-20C2-8047-807D-C5DEC7B0F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9D75AE16-6C5F-724B-BB5A-9CFF1704B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2FC4-55BE-E54E-9F82-D1D14DD830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436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3762C49-0A41-4046-9DD7-09E4F545C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9C0E2277-1A99-CA46-8082-D52F39FC4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334C-9C85-0F45-A4A8-D818D9B543EB}" type="datetimeFigureOut">
              <a:rPr lang="it-IT" smtClean="0"/>
              <a:t>11/12/2018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58D5B922-E14D-494C-9360-7FD63FC1C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52B85865-9039-FA49-8B51-A7D5C0BB0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2FC4-55BE-E54E-9F82-D1D14DD830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498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22C1B05C-3B04-3D45-A1E7-4E5711DE3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334C-9C85-0F45-A4A8-D818D9B543EB}" type="datetimeFigureOut">
              <a:rPr lang="it-IT" smtClean="0"/>
              <a:t>11/12/2018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29F9117B-3149-CA45-893C-B27F3ED7B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C20B8BED-5C5A-BC42-AFE4-52754ED2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2FC4-55BE-E54E-9F82-D1D14DD830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816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B61BF3A-FE39-4840-B9E6-8AE7A1B57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FD762CB-5168-8C4C-9861-1BEE1DF59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2DAEDA94-488E-0B4B-B4F9-4E3E014CF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058CDE66-9BF7-DF49-A175-228BAF237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334C-9C85-0F45-A4A8-D818D9B543EB}" type="datetimeFigureOut">
              <a:rPr lang="it-IT" smtClean="0"/>
              <a:t>11/12/2018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E78270C3-C14C-B34B-ACFC-77C0556EF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2903CC1E-806B-4246-B56F-6E20A02F4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2FC4-55BE-E54E-9F82-D1D14DD830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453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DAF3EBF-FEFA-4846-9F35-9DB49A545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1F31DFD7-A378-694E-8D77-68500F47C7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C33536A8-B484-1D40-A9EF-6A3CCD92D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87F7DC8A-30F1-2848-A199-72436DA2F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334C-9C85-0F45-A4A8-D818D9B543EB}" type="datetimeFigureOut">
              <a:rPr lang="it-IT" smtClean="0"/>
              <a:t>11/12/2018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73E5D6A-C438-3A40-B9A6-10C456FF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260E8E9E-517A-ED4B-8C97-9C5729C83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2FC4-55BE-E54E-9F82-D1D14DD830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446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854326E0-0474-4E43-A40F-DA62179C3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7C4F688-01B8-7841-919B-5D1001374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4EF8F6C-B055-E542-AAFB-5A8D3852FA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9334C-9C85-0F45-A4A8-D818D9B543EB}" type="datetimeFigureOut">
              <a:rPr lang="it-IT" smtClean="0"/>
              <a:t>11/12/2018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4D2560B-7A03-734F-9C75-60269B6AF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4F393A1F-A50C-4C46-913A-7C00E7865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02FC4-55BE-E54E-9F82-D1D14DD830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382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B1F58681-4BA0-304A-9A0B-8DC20EC3E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3" r="4398" b="20930"/>
          <a:stretch/>
        </p:blipFill>
        <p:spPr>
          <a:xfrm>
            <a:off x="1082040" y="272730"/>
            <a:ext cx="5882641" cy="640591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D957F688-A5A4-AD48-A3C2-B663290D84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133" r="40979"/>
          <a:stretch/>
        </p:blipFill>
        <p:spPr>
          <a:xfrm>
            <a:off x="7449016" y="4633786"/>
            <a:ext cx="4555762" cy="17294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8660A832-F4D2-7D4E-8F39-5C33ECAB3BF5}"/>
              </a:ext>
            </a:extLst>
          </p:cNvPr>
          <p:cNvSpPr txBox="1"/>
          <p:nvPr/>
        </p:nvSpPr>
        <p:spPr>
          <a:xfrm>
            <a:off x="7341338" y="381829"/>
            <a:ext cx="4663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VII RAPPORTO </a:t>
            </a:r>
            <a:r>
              <a:rPr lang="it-IT" sz="2400" b="1" dirty="0" err="1">
                <a:solidFill>
                  <a:srgbClr val="0070C0"/>
                </a:solidFill>
              </a:rPr>
              <a:t>AdEPP</a:t>
            </a:r>
            <a:endParaRPr lang="it-IT" sz="2400" b="1" dirty="0">
              <a:solidFill>
                <a:srgbClr val="0070C0"/>
              </a:solidFill>
            </a:endParaRPr>
          </a:p>
          <a:p>
            <a:pPr algn="ctr"/>
            <a:r>
              <a:rPr lang="it-IT" sz="2400" b="1" dirty="0">
                <a:solidFill>
                  <a:srgbClr val="0070C0"/>
                </a:solidFill>
              </a:rPr>
              <a:t>Sugli Enti di Previdenza Privati</a:t>
            </a:r>
          </a:p>
          <a:p>
            <a:pPr algn="ctr"/>
            <a:endParaRPr lang="it-IT" sz="2000" b="1" dirty="0">
              <a:solidFill>
                <a:srgbClr val="0070C0"/>
              </a:solidFill>
            </a:endParaRPr>
          </a:p>
          <a:p>
            <a:pPr algn="ctr"/>
            <a:r>
              <a:rPr lang="it-IT" sz="2000" b="1" i="1" dirty="0">
                <a:solidFill>
                  <a:srgbClr val="0070C0"/>
                </a:solidFill>
              </a:rPr>
              <a:t>Roma, 11 dicembre 2018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6A11BD27-F77E-C64A-8330-EE93629C9903}"/>
              </a:ext>
            </a:extLst>
          </p:cNvPr>
          <p:cNvSpPr txBox="1"/>
          <p:nvPr/>
        </p:nvSpPr>
        <p:spPr>
          <a:xfrm>
            <a:off x="7950937" y="2094298"/>
            <a:ext cx="3444241" cy="120032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Sala Zuccari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Palazzo </a:t>
            </a:r>
            <a:r>
              <a:rPr lang="it-IT" b="1" dirty="0" err="1">
                <a:solidFill>
                  <a:schemeClr val="bg1"/>
                </a:solidFill>
              </a:rPr>
              <a:t>Giustignani</a:t>
            </a:r>
            <a:endParaRPr lang="it-IT" b="1" dirty="0">
              <a:solidFill>
                <a:schemeClr val="bg1"/>
              </a:solidFill>
            </a:endParaRP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Via della Dogana Vecchia, 29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Roma</a:t>
            </a:r>
          </a:p>
        </p:txBody>
      </p:sp>
    </p:spTree>
    <p:extLst>
      <p:ext uri="{BB962C8B-B14F-4D97-AF65-F5344CB8AC3E}">
        <p14:creationId xmlns:p14="http://schemas.microsoft.com/office/powerpoint/2010/main" val="1815416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7343822-327E-4496-9F34-0E97C2CEA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366" y="119795"/>
            <a:ext cx="8229600" cy="864096"/>
          </a:xfrm>
        </p:spPr>
        <p:txBody>
          <a:bodyPr/>
          <a:lstStyle/>
          <a:p>
            <a:pPr algn="ctr"/>
            <a:r>
              <a:rPr lang="it-IT" sz="35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mbria" pitchFamily="18" charset="0"/>
              </a:rPr>
              <a:t>Il Welfare assistenziale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3522597-C01C-4589-B1BC-EEB4F39AA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546" y="871135"/>
            <a:ext cx="10663881" cy="518457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it-IT" sz="1800" dirty="0">
                <a:solidFill>
                  <a:srgbClr val="002060"/>
                </a:solidFill>
                <a:latin typeface="Century Gothic" panose="020B0502020202020204" pitchFamily="34" charset="0"/>
                <a:ea typeface="Cambria" pitchFamily="18" charset="0"/>
              </a:rPr>
              <a:t>Iniziative di sostegno agli stati di bisogno contingenti e assistenziali -anche solo temporanei- che affiancano economicamente l’iscritto. </a:t>
            </a:r>
          </a:p>
          <a:p>
            <a:pPr algn="just">
              <a:lnSpc>
                <a:spcPct val="150000"/>
              </a:lnSpc>
            </a:pPr>
            <a:r>
              <a:rPr lang="it-IT" sz="1800" dirty="0">
                <a:solidFill>
                  <a:srgbClr val="002060"/>
                </a:solidFill>
                <a:latin typeface="Century Gothic" panose="020B0502020202020204" pitchFamily="34" charset="0"/>
                <a:ea typeface="Cambria" pitchFamily="18" charset="0"/>
              </a:rPr>
              <a:t>È stato suddiviso a sua volta in tre categorie: </a:t>
            </a:r>
          </a:p>
          <a:p>
            <a:pPr marL="514350" lvl="3" indent="-1714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b="1" dirty="0">
                <a:solidFill>
                  <a:srgbClr val="0070C0"/>
                </a:solidFill>
                <a:latin typeface="Century Gothic" panose="020B0502020202020204" pitchFamily="34" charset="0"/>
                <a:ea typeface="Cambria" pitchFamily="18" charset="0"/>
              </a:rPr>
              <a:t>         SALUTE</a:t>
            </a:r>
          </a:p>
          <a:p>
            <a:pPr marL="514350" lvl="3" indent="-1714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b="1" dirty="0">
                <a:solidFill>
                  <a:srgbClr val="0070C0"/>
                </a:solidFill>
                <a:latin typeface="Century Gothic" panose="020B0502020202020204" pitchFamily="34" charset="0"/>
                <a:ea typeface="Cambria" pitchFamily="18" charset="0"/>
              </a:rPr>
              <a:t>         FAMIGLIA</a:t>
            </a:r>
          </a:p>
          <a:p>
            <a:pPr marL="514350" lvl="3" indent="-1714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b="1" dirty="0">
                <a:solidFill>
                  <a:srgbClr val="0070C0"/>
                </a:solidFill>
                <a:latin typeface="Century Gothic" panose="020B0502020202020204" pitchFamily="34" charset="0"/>
                <a:ea typeface="Cambria" pitchFamily="18" charset="0"/>
              </a:rPr>
              <a:t>         EROGAZIONI DI FINANZIAMENTO</a:t>
            </a:r>
            <a:endParaRPr lang="it-IT" dirty="0">
              <a:solidFill>
                <a:srgbClr val="002060"/>
              </a:solidFill>
              <a:latin typeface="Century Gothic" panose="020B0502020202020204" pitchFamily="34" charset="0"/>
              <a:ea typeface="Cambr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sz="1800" dirty="0">
                <a:solidFill>
                  <a:srgbClr val="002060"/>
                </a:solidFill>
                <a:latin typeface="Century Gothic" panose="020B0502020202020204" pitchFamily="34" charset="0"/>
                <a:ea typeface="Cambria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r>
              <a:rPr lang="it-IT" sz="1800" dirty="0">
                <a:solidFill>
                  <a:srgbClr val="002060"/>
                </a:solidFill>
                <a:latin typeface="Century Gothic" panose="020B0502020202020204" pitchFamily="34" charset="0"/>
                <a:ea typeface="Cambria" pitchFamily="18" charset="0"/>
              </a:rPr>
              <a:t>Le azioni di welfare non vengono analizzate avendo riguardo all’ammontare delle somme spese per le prestazioni, ma - per la prima volta - si fa largo una concezione che mette in luce </a:t>
            </a:r>
            <a:r>
              <a:rPr lang="it-IT" sz="2400" b="1" dirty="0">
                <a:solidFill>
                  <a:srgbClr val="0070C0"/>
                </a:solidFill>
                <a:latin typeface="Century Gothic" panose="020B0502020202020204" pitchFamily="34" charset="0"/>
                <a:ea typeface="Cambria" pitchFamily="18" charset="0"/>
              </a:rPr>
              <a:t>l’analisi qualitativa delle prestazioni</a:t>
            </a:r>
            <a:r>
              <a:rPr lang="it-IT" sz="1800" dirty="0">
                <a:solidFill>
                  <a:srgbClr val="002060"/>
                </a:solidFill>
                <a:latin typeface="Century Gothic" panose="020B0502020202020204" pitchFamily="34" charset="0"/>
                <a:ea typeface="Cambria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it-IT" sz="1800" dirty="0">
                <a:solidFill>
                  <a:srgbClr val="002060"/>
                </a:solidFill>
                <a:latin typeface="Century Gothic" panose="020B0502020202020204" pitchFamily="34" charset="0"/>
                <a:ea typeface="Cambria" pitchFamily="18" charset="0"/>
              </a:rPr>
              <a:t>	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3BB66-54E1-4A47-8E52-2D87C3B7F682}" type="slidenum">
              <a:rPr lang="it-IT" smtClean="0">
                <a:latin typeface="Century Gothic" panose="020B0502020202020204" pitchFamily="34" charset="0"/>
              </a:rPr>
              <a:t>10</a:t>
            </a:fld>
            <a:endParaRPr lang="it-IT">
              <a:latin typeface="Century Gothic" panose="020B0502020202020204" pitchFamily="34" charset="0"/>
            </a:endParaRPr>
          </a:p>
        </p:txBody>
      </p:sp>
      <p:sp>
        <p:nvSpPr>
          <p:cNvPr id="5" name="Segnaposto numero diapositiva 3">
            <a:extLst>
              <a:ext uri="{FF2B5EF4-FFF2-40B4-BE49-F238E27FC236}">
                <a16:creationId xmlns:a16="http://schemas.microsoft.com/office/drawing/2014/main" xmlns="" id="{49867CE2-5D58-6347-878D-FB1CEEAFD4C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43BB66-54E1-4A47-8E52-2D87C3B7F682}" type="slidenum">
              <a:rPr lang="it-IT" smtClean="0">
                <a:latin typeface="Century Gothic" panose="020B0502020202020204" pitchFamily="34" charset="0"/>
              </a:rPr>
              <a:pPr/>
              <a:t>10</a:t>
            </a:fld>
            <a:endParaRPr lang="it-IT">
              <a:latin typeface="Century Gothic" panose="020B0502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138270F8-E445-134F-96FC-39645EACBA5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411" y="5794257"/>
            <a:ext cx="1149345" cy="8620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xmlns="" id="{7A124882-D59F-4F4C-904B-9A32297ED9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570084"/>
              </p:ext>
            </p:extLst>
          </p:nvPr>
        </p:nvGraphicFramePr>
        <p:xfrm>
          <a:off x="559077" y="5922266"/>
          <a:ext cx="2140708" cy="734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r:id="rId4" imgW="10802858" imgH="3134162" progId="MSPhotoEd.3">
                  <p:embed/>
                </p:oleObj>
              </mc:Choice>
              <mc:Fallback>
                <p:oleObj r:id="rId4" imgW="10802858" imgH="3134162" progId="MSPhotoEd.3">
                  <p:embed/>
                  <p:pic>
                    <p:nvPicPr>
                      <p:cNvPr id="6" name="Object 1">
                        <a:extLst>
                          <a:ext uri="{FF2B5EF4-FFF2-40B4-BE49-F238E27FC236}">
                            <a16:creationId xmlns:a16="http://schemas.microsoft.com/office/drawing/2014/main" xmlns="" id="{0DF175CF-F16F-7A4A-80D9-2EE93F3898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077" y="5922266"/>
                        <a:ext cx="2140708" cy="73407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0543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2063552" y="188640"/>
            <a:ext cx="8229600" cy="114300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mbria" pitchFamily="18" charset="0"/>
              </a:rPr>
              <a:t>Prestazioni relative alla Salute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844513"/>
              </p:ext>
            </p:extLst>
          </p:nvPr>
        </p:nvGraphicFramePr>
        <p:xfrm>
          <a:off x="1981200" y="1600202"/>
          <a:ext cx="8147248" cy="4565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0283-3141-4AC7-ACD1-1F40897F9752}" type="slidenum">
              <a:rPr lang="it-IT" smtClean="0">
                <a:latin typeface="Century Gothic" panose="020B0502020202020204" pitchFamily="34" charset="0"/>
              </a:rPr>
              <a:pPr/>
              <a:t>11</a:t>
            </a:fld>
            <a:endParaRPr lang="it-IT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334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2273461" y="330400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mbria" pitchFamily="18" charset="0"/>
              </a:rPr>
              <a:t>Prestazioni per la Famiglia (1/2)</a:t>
            </a:r>
            <a:r>
              <a:rPr lang="it-IT" dirty="0">
                <a:latin typeface="Century Gothic" panose="020B0502020202020204" pitchFamily="34" charset="0"/>
              </a:rPr>
              <a:t/>
            </a:r>
            <a:br>
              <a:rPr lang="it-IT" dirty="0">
                <a:latin typeface="Century Gothic" panose="020B0502020202020204" pitchFamily="34" charset="0"/>
              </a:rPr>
            </a:br>
            <a:endParaRPr lang="it-IT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888184"/>
              </p:ext>
            </p:extLst>
          </p:nvPr>
        </p:nvGraphicFramePr>
        <p:xfrm>
          <a:off x="1981200" y="908721"/>
          <a:ext cx="8229600" cy="521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0283-3141-4AC7-ACD1-1F40897F9752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41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2134565" y="376699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mbria" pitchFamily="18" charset="0"/>
              </a:rPr>
              <a:t>Prestazioni per la Famiglia (2/2)</a:t>
            </a:r>
            <a:r>
              <a:rPr lang="it-IT" dirty="0">
                <a:latin typeface="Century Gothic" panose="020B0502020202020204" pitchFamily="34" charset="0"/>
              </a:rPr>
              <a:t/>
            </a:r>
            <a:br>
              <a:rPr lang="it-IT" dirty="0">
                <a:latin typeface="Century Gothic" panose="020B0502020202020204" pitchFamily="34" charset="0"/>
              </a:rPr>
            </a:br>
            <a:endParaRPr lang="it-IT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158510"/>
              </p:ext>
            </p:extLst>
          </p:nvPr>
        </p:nvGraphicFramePr>
        <p:xfrm>
          <a:off x="1981200" y="908721"/>
          <a:ext cx="8229600" cy="521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0283-3141-4AC7-ACD1-1F40897F9752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8967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703511" y="274638"/>
            <a:ext cx="9998493" cy="114300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mbria" pitchFamily="18" charset="0"/>
              </a:rPr>
              <a:t>Prestazioni relative al finanziamento</a:t>
            </a:r>
            <a:r>
              <a:rPr lang="it-IT" dirty="0">
                <a:latin typeface="Century Gothic" panose="020B0502020202020204" pitchFamily="34" charset="0"/>
              </a:rPr>
              <a:t/>
            </a:r>
            <a:br>
              <a:rPr lang="it-IT" dirty="0">
                <a:latin typeface="Century Gothic" panose="020B0502020202020204" pitchFamily="34" charset="0"/>
              </a:rPr>
            </a:br>
            <a:endParaRPr lang="it-IT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469996"/>
              </p:ext>
            </p:extLst>
          </p:nvPr>
        </p:nvGraphicFramePr>
        <p:xfrm>
          <a:off x="1991544" y="1124745"/>
          <a:ext cx="8229600" cy="521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0283-3141-4AC7-ACD1-1F40897F9752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398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2852195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mbria" pitchFamily="18" charset="0"/>
              </a:rPr>
              <a:t>Prestazioni relative alla Salute</a:t>
            </a:r>
            <a:r>
              <a:rPr lang="it-IT" dirty="0">
                <a:latin typeface="Century Gothic" panose="020B0502020202020204" pitchFamily="34" charset="0"/>
              </a:rPr>
              <a:t/>
            </a:r>
            <a:br>
              <a:rPr lang="it-IT" dirty="0">
                <a:latin typeface="Century Gothic" panose="020B0502020202020204" pitchFamily="34" charset="0"/>
              </a:rPr>
            </a:br>
            <a:endParaRPr lang="it-IT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291097"/>
              </p:ext>
            </p:extLst>
          </p:nvPr>
        </p:nvGraphicFramePr>
        <p:xfrm>
          <a:off x="1981200" y="908721"/>
          <a:ext cx="8229600" cy="521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0283-3141-4AC7-ACD1-1F40897F9752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6028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991544" y="620688"/>
            <a:ext cx="8229600" cy="926976"/>
          </a:xfrm>
        </p:spPr>
        <p:txBody>
          <a:bodyPr>
            <a:normAutofit fontScale="90000"/>
          </a:bodyPr>
          <a:lstStyle/>
          <a:p>
            <a:r>
              <a:rPr lang="it-IT" sz="4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mbria" pitchFamily="18" charset="0"/>
              </a:rPr>
              <a:t>Prestazioni relative alla Salute</a:t>
            </a:r>
            <a:r>
              <a:rPr lang="it-IT" dirty="0">
                <a:latin typeface="Century Gothic" panose="020B0502020202020204" pitchFamily="34" charset="0"/>
              </a:rPr>
              <a:t/>
            </a:r>
            <a:br>
              <a:rPr lang="it-IT" dirty="0">
                <a:latin typeface="Century Gothic" panose="020B0502020202020204" pitchFamily="34" charset="0"/>
              </a:rPr>
            </a:br>
            <a:r>
              <a:rPr lang="it-IT" sz="2700" b="1" dirty="0">
                <a:latin typeface="Century Gothic" panose="020B0502020202020204" pitchFamily="34" charset="0"/>
                <a:ea typeface="Cambria" pitchFamily="18" charset="0"/>
              </a:rPr>
              <a:t>Rimborsi spese mediche Minimi, Medi e Massimi garantiti</a:t>
            </a:r>
            <a:r>
              <a:rPr lang="it-IT" dirty="0">
                <a:latin typeface="Century Gothic" panose="020B0502020202020204" pitchFamily="34" charset="0"/>
              </a:rPr>
              <a:t/>
            </a:r>
            <a:br>
              <a:rPr lang="it-IT" dirty="0">
                <a:latin typeface="Century Gothic" panose="020B0502020202020204" pitchFamily="34" charset="0"/>
              </a:rPr>
            </a:br>
            <a:endParaRPr lang="it-IT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540115"/>
              </p:ext>
            </p:extLst>
          </p:nvPr>
        </p:nvGraphicFramePr>
        <p:xfrm>
          <a:off x="1860914" y="1547664"/>
          <a:ext cx="8836113" cy="536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0283-3141-4AC7-ACD1-1F40897F9752}" type="slidenum">
              <a:rPr lang="it-IT" smtClean="0">
                <a:latin typeface="Century Gothic" panose="020B0502020202020204" pitchFamily="34" charset="0"/>
              </a:rPr>
              <a:pPr/>
              <a:t>16</a:t>
            </a:fld>
            <a:endParaRPr lang="it-IT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330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567543" y="231095"/>
            <a:ext cx="10508343" cy="1143000"/>
          </a:xfrm>
        </p:spPr>
        <p:txBody>
          <a:bodyPr>
            <a:normAutofit fontScale="90000"/>
          </a:bodyPr>
          <a:lstStyle/>
          <a:p>
            <a:r>
              <a:rPr lang="it-IT" sz="4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mbria" pitchFamily="18" charset="0"/>
              </a:rPr>
              <a:t>Prestazioni per copertura Spese Mediche</a:t>
            </a:r>
            <a:r>
              <a:rPr lang="it-IT" dirty="0">
                <a:latin typeface="Century Gothic" panose="020B0502020202020204" pitchFamily="34" charset="0"/>
              </a:rPr>
              <a:t/>
            </a:r>
            <a:br>
              <a:rPr lang="it-IT" dirty="0">
                <a:latin typeface="Century Gothic" panose="020B0502020202020204" pitchFamily="34" charset="0"/>
              </a:rPr>
            </a:br>
            <a:endParaRPr lang="it-IT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343779"/>
              </p:ext>
            </p:extLst>
          </p:nvPr>
        </p:nvGraphicFramePr>
        <p:xfrm>
          <a:off x="1981200" y="908720"/>
          <a:ext cx="82296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694417F1-A3D3-4675-9CCC-612B70EA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CED5-8540-491A-A5D3-26BC4C62EC71}" type="slidenum">
              <a:rPr lang="it-IT" smtClean="0"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8698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919536" y="361724"/>
            <a:ext cx="9749950" cy="1143000"/>
          </a:xfrm>
        </p:spPr>
        <p:txBody>
          <a:bodyPr>
            <a:normAutofit fontScale="90000"/>
          </a:bodyPr>
          <a:lstStyle/>
          <a:p>
            <a:r>
              <a:rPr lang="it-IT" sz="4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mbria" pitchFamily="18" charset="0"/>
              </a:rPr>
              <a:t>Prestazioni per copertura Spese Mediche</a:t>
            </a:r>
            <a:r>
              <a:rPr lang="it-IT" dirty="0">
                <a:latin typeface="Century Gothic" panose="020B0502020202020204" pitchFamily="34" charset="0"/>
              </a:rPr>
              <a:t/>
            </a:r>
            <a:br>
              <a:rPr lang="it-IT" dirty="0">
                <a:latin typeface="Century Gothic" panose="020B0502020202020204" pitchFamily="34" charset="0"/>
              </a:rPr>
            </a:br>
            <a:endParaRPr lang="it-IT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367146"/>
              </p:ext>
            </p:extLst>
          </p:nvPr>
        </p:nvGraphicFramePr>
        <p:xfrm>
          <a:off x="1919536" y="1052737"/>
          <a:ext cx="8568952" cy="5433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0283-3141-4AC7-ACD1-1F40897F9752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173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2289628" y="245938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mbria" pitchFamily="18" charset="0"/>
              </a:rPr>
              <a:t>Prestazioni relative alla Salute</a:t>
            </a:r>
            <a:r>
              <a:rPr lang="it-IT" dirty="0">
                <a:latin typeface="Century Gothic" panose="020B0502020202020204" pitchFamily="34" charset="0"/>
              </a:rPr>
              <a:t/>
            </a:r>
            <a:br>
              <a:rPr lang="it-IT" dirty="0">
                <a:latin typeface="Century Gothic" panose="020B0502020202020204" pitchFamily="34" charset="0"/>
              </a:rPr>
            </a:br>
            <a:endParaRPr lang="it-IT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752762"/>
              </p:ext>
            </p:extLst>
          </p:nvPr>
        </p:nvGraphicFramePr>
        <p:xfrm>
          <a:off x="1981200" y="908720"/>
          <a:ext cx="82296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991F75AA-55A7-49DC-9B3B-FC2761F9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1699121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8AF05995-0CD7-BF45-81DE-B66F0B9E731D}"/>
              </a:ext>
            </a:extLst>
          </p:cNvPr>
          <p:cNvSpPr txBox="1"/>
          <p:nvPr/>
        </p:nvSpPr>
        <p:spPr>
          <a:xfrm>
            <a:off x="688099" y="803079"/>
            <a:ext cx="10995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In Italia 1,6 milioni professionisti organizzati in ordini, collegi e albi, circa il 12% del PIL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8FB72DDE-2446-F14F-8254-BF7ED2815FA8}"/>
              </a:ext>
            </a:extLst>
          </p:cNvPr>
          <p:cNvSpPr txBox="1"/>
          <p:nvPr/>
        </p:nvSpPr>
        <p:spPr>
          <a:xfrm>
            <a:off x="688099" y="1447307"/>
            <a:ext cx="1121145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La</a:t>
            </a: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it-IT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crisi economica </a:t>
            </a:r>
            <a:r>
              <a:rPr lang="it-IT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e della </a:t>
            </a:r>
            <a:r>
              <a:rPr lang="it-IT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trasformazione economica </a:t>
            </a:r>
            <a:r>
              <a:rPr lang="it-IT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e dei </a:t>
            </a:r>
            <a:r>
              <a:rPr lang="it-IT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repentini mutamenti del mercato del lavoro</a:t>
            </a:r>
            <a:r>
              <a:rPr lang="it-IT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hanno </a:t>
            </a:r>
            <a:r>
              <a:rPr lang="it-IT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diretta influenza sui sistemi previdenziali </a:t>
            </a:r>
            <a:r>
              <a:rPr lang="it-IT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delle Casse di Previdenza dei professionisti. </a:t>
            </a:r>
            <a:r>
              <a:rPr lang="it-IT" sz="20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it-IT" sz="14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«Indagine del 2015 commissionata dall’</a:t>
            </a:r>
            <a:r>
              <a:rPr lang="it-IT" sz="1400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Adepp</a:t>
            </a:r>
            <a:r>
              <a:rPr lang="it-IT" sz="14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 al </a:t>
            </a:r>
            <a:r>
              <a:rPr lang="it-IT" sz="1400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Censis</a:t>
            </a:r>
            <a:r>
              <a:rPr lang="it-IT" sz="14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, indagini delle singole Casse e inter-Cassa»</a:t>
            </a:r>
          </a:p>
          <a:p>
            <a:endParaRPr lang="it-IT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999E142B-98D6-0E4A-BC0D-AFD60828E62C}"/>
              </a:ext>
            </a:extLst>
          </p:cNvPr>
          <p:cNvSpPr txBox="1"/>
          <p:nvPr/>
        </p:nvSpPr>
        <p:spPr>
          <a:xfrm>
            <a:off x="4795420" y="3078523"/>
            <a:ext cx="68087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Le Casse lavorano alla </a:t>
            </a: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sostenibilità finanziaria e di gestione e all’adeguatezza delle prestazioni </a:t>
            </a:r>
            <a:r>
              <a:rPr lang="it-IT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per garantire il futuro</a:t>
            </a: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pagamento delle pensioni</a:t>
            </a:r>
            <a:r>
              <a:rPr lang="it-IT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e si trovano ad affrontare problemi rilevanti in tema di </a:t>
            </a: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discontinuità del mercato del lavoro, </a:t>
            </a:r>
            <a:r>
              <a:rPr lang="it-IT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di</a:t>
            </a: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calo e discontinuità dei redditi.</a:t>
            </a:r>
            <a:endParaRPr lang="it-IT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it-IT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it-IT" sz="20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I </a:t>
            </a:r>
            <a:r>
              <a:rPr lang="it-IT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trend demografici </a:t>
            </a:r>
            <a:r>
              <a:rPr lang="it-IT" sz="20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 influenzeranno il welfare dei professionisti, le pensioni e l’equilibrio del sistema previdenziale. </a:t>
            </a:r>
            <a:endParaRPr lang="it-IT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305E9526-E77F-8145-B85D-118A571C12BE}"/>
              </a:ext>
            </a:extLst>
          </p:cNvPr>
          <p:cNvSpPr txBox="1"/>
          <p:nvPr/>
        </p:nvSpPr>
        <p:spPr>
          <a:xfrm>
            <a:off x="5035478" y="164683"/>
            <a:ext cx="2720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</a:rPr>
              <a:t>INTRODUZIONE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719D92D8-B3F3-F244-AB83-51A172AAF2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6" b="18217"/>
          <a:stretch/>
        </p:blipFill>
        <p:spPr>
          <a:xfrm>
            <a:off x="494270" y="2630549"/>
            <a:ext cx="4301150" cy="409395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C96BB255-8C11-E14D-A6AA-56D8FCA41A80}"/>
              </a:ext>
            </a:extLst>
          </p:cNvPr>
          <p:cNvSpPr txBox="1"/>
          <p:nvPr/>
        </p:nvSpPr>
        <p:spPr>
          <a:xfrm>
            <a:off x="4942703" y="5684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2870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981200" y="245938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mbria" pitchFamily="18" charset="0"/>
              </a:rPr>
              <a:t>Prestazioni relative alla Salute</a:t>
            </a:r>
            <a:r>
              <a:rPr lang="it-IT" dirty="0">
                <a:latin typeface="Century Gothic" panose="020B0502020202020204" pitchFamily="34" charset="0"/>
              </a:rPr>
              <a:t/>
            </a:r>
            <a:br>
              <a:rPr lang="it-IT" dirty="0">
                <a:latin typeface="Century Gothic" panose="020B0502020202020204" pitchFamily="34" charset="0"/>
              </a:rPr>
            </a:br>
            <a:endParaRPr lang="it-IT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687493"/>
              </p:ext>
            </p:extLst>
          </p:nvPr>
        </p:nvGraphicFramePr>
        <p:xfrm>
          <a:off x="1981200" y="90872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5978E8A6-1F69-4F91-80E9-3980AA03FBC3}"/>
              </a:ext>
            </a:extLst>
          </p:cNvPr>
          <p:cNvSpPr txBox="1"/>
          <p:nvPr/>
        </p:nvSpPr>
        <p:spPr>
          <a:xfrm>
            <a:off x="1833013" y="5819778"/>
            <a:ext cx="8878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entury Gothic" panose="020B0502020202020204" pitchFamily="34" charset="0"/>
                <a:ea typeface="Cambria" pitchFamily="18" charset="0"/>
              </a:rPr>
              <a:t>ADL: Attività di vita quotidiana (</a:t>
            </a:r>
            <a:r>
              <a:rPr lang="it-IT" sz="1400" dirty="0" err="1">
                <a:latin typeface="Century Gothic" panose="020B0502020202020204" pitchFamily="34" charset="0"/>
                <a:ea typeface="Cambria" pitchFamily="18" charset="0"/>
              </a:rPr>
              <a:t>ADLs</a:t>
            </a:r>
            <a:r>
              <a:rPr lang="it-IT" sz="1400" dirty="0">
                <a:latin typeface="Century Gothic" panose="020B0502020202020204" pitchFamily="34" charset="0"/>
                <a:ea typeface="Cambria" pitchFamily="18" charset="0"/>
              </a:rPr>
              <a:t> o ADL), termine utilizzato nella sanità per definire le attività di tutti i giorni per la cura personale e per essere considerato autosufficiente. </a:t>
            </a:r>
          </a:p>
          <a:p>
            <a:endParaRPr lang="it-IT" sz="1400" dirty="0">
              <a:latin typeface="Century Gothic" panose="020B0502020202020204" pitchFamily="34" charset="0"/>
              <a:ea typeface="Cambria" pitchFamily="18" charset="0"/>
            </a:endParaRPr>
          </a:p>
          <a:p>
            <a:r>
              <a:rPr lang="it-IT" sz="1400" dirty="0">
                <a:latin typeface="Century Gothic" panose="020B0502020202020204" pitchFamily="34" charset="0"/>
                <a:ea typeface="Cambria" pitchFamily="18" charset="0"/>
              </a:rPr>
              <a:t>* Si intenda come «Altro» l’invalidità civile.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937356FD-7D15-432E-8BBE-215CBBDB1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51</a:t>
            </a:r>
          </a:p>
        </p:txBody>
      </p:sp>
    </p:spTree>
    <p:extLst>
      <p:ext uri="{BB962C8B-B14F-4D97-AF65-F5344CB8AC3E}">
        <p14:creationId xmlns:p14="http://schemas.microsoft.com/office/powerpoint/2010/main" val="1537181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2246086" y="389954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mbria" pitchFamily="18" charset="0"/>
              </a:rPr>
              <a:t>Prestazioni relative alla Salute</a:t>
            </a:r>
            <a:r>
              <a:rPr lang="it-IT" dirty="0">
                <a:latin typeface="Century Gothic" panose="020B0502020202020204" pitchFamily="34" charset="0"/>
              </a:rPr>
              <a:t/>
            </a:r>
            <a:br>
              <a:rPr lang="it-IT" dirty="0">
                <a:latin typeface="Century Gothic" panose="020B0502020202020204" pitchFamily="34" charset="0"/>
              </a:rPr>
            </a:br>
            <a:endParaRPr lang="it-IT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577592"/>
              </p:ext>
            </p:extLst>
          </p:nvPr>
        </p:nvGraphicFramePr>
        <p:xfrm>
          <a:off x="1847528" y="1052736"/>
          <a:ext cx="842493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egnaposto numero diapositiva 3">
            <a:extLst>
              <a:ext uri="{FF2B5EF4-FFF2-40B4-BE49-F238E27FC236}">
                <a16:creationId xmlns:a16="http://schemas.microsoft.com/office/drawing/2014/main" xmlns="" id="{937356FD-7D15-432E-8BBE-215CBBDB1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r>
              <a:rPr lang="it-IT" dirty="0"/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2289791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AD49B26-2A61-4A22-B843-EA653E72F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271" y="0"/>
            <a:ext cx="3669671" cy="1325563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mbria" pitchFamily="18" charset="0"/>
              </a:rPr>
              <a:t>CONCLUSIONI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45369E2-64A6-4638-87C8-A49D2DE7E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7611" y="1092819"/>
            <a:ext cx="5609967" cy="4346251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700" b="1" dirty="0">
                <a:solidFill>
                  <a:srgbClr val="002060"/>
                </a:solidFill>
                <a:latin typeface="Century Gothic" panose="020B0502020202020204" pitchFamily="34" charset="0"/>
                <a:ea typeface="Cambria" pitchFamily="18" charset="0"/>
                <a:cs typeface="Arial" panose="020B0604020202020204" pitchFamily="34" charset="0"/>
              </a:rPr>
              <a:t>Profonda differenziazione</a:t>
            </a:r>
            <a:r>
              <a:rPr lang="it-IT" sz="1700" dirty="0">
                <a:solidFill>
                  <a:srgbClr val="002060"/>
                </a:solidFill>
                <a:latin typeface="Century Gothic" panose="020B0502020202020204" pitchFamily="34" charset="0"/>
                <a:ea typeface="Cambria" pitchFamily="18" charset="0"/>
                <a:cs typeface="Arial" panose="020B0604020202020204" pitchFamily="34" charset="0"/>
              </a:rPr>
              <a:t>, seppur con delle linee comuni, delle forme di assistenza, verosimilmente </a:t>
            </a:r>
            <a:r>
              <a:rPr lang="it-IT" sz="1700" b="1" dirty="0">
                <a:solidFill>
                  <a:srgbClr val="002060"/>
                </a:solidFill>
                <a:latin typeface="Century Gothic" panose="020B0502020202020204" pitchFamily="34" charset="0"/>
                <a:ea typeface="Cambria" pitchFamily="18" charset="0"/>
                <a:cs typeface="Arial" panose="020B0604020202020204" pitchFamily="34" charset="0"/>
              </a:rPr>
              <a:t>ritagliate sulle esigenze delle singole Casse</a:t>
            </a:r>
            <a:r>
              <a:rPr lang="it-IT" sz="1700" dirty="0">
                <a:solidFill>
                  <a:srgbClr val="002060"/>
                </a:solidFill>
                <a:latin typeface="Century Gothic" panose="020B0502020202020204" pitchFamily="34" charset="0"/>
                <a:ea typeface="Cambria" pitchFamily="18" charset="0"/>
                <a:cs typeface="Arial" panose="020B0604020202020204" pitchFamily="34" charset="0"/>
              </a:rPr>
              <a:t> e delle professioni che le stesse «governano» che hanno differenziato le attività di welfare, presumibilmente con </a:t>
            </a:r>
            <a:r>
              <a:rPr lang="it-IT" sz="1700" b="1" dirty="0">
                <a:solidFill>
                  <a:srgbClr val="002060"/>
                </a:solidFill>
                <a:latin typeface="Century Gothic" panose="020B0502020202020204" pitchFamily="34" charset="0"/>
                <a:ea typeface="Cambria" pitchFamily="18" charset="0"/>
                <a:cs typeface="Arial" panose="020B0604020202020204" pitchFamily="34" charset="0"/>
              </a:rPr>
              <a:t>finalità strategica</a:t>
            </a:r>
            <a:r>
              <a:rPr lang="it-IT" sz="1700" dirty="0">
                <a:solidFill>
                  <a:srgbClr val="002060"/>
                </a:solidFill>
                <a:latin typeface="Century Gothic" panose="020B0502020202020204" pitchFamily="34" charset="0"/>
                <a:ea typeface="Cambria" pitchFamily="18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700" dirty="0">
                <a:solidFill>
                  <a:srgbClr val="002060"/>
                </a:solidFill>
                <a:latin typeface="Century Gothic" panose="020B0502020202020204" pitchFamily="34" charset="0"/>
                <a:ea typeface="Cambria" pitchFamily="18" charset="0"/>
                <a:cs typeface="Arial" panose="020B0604020202020204" pitchFamily="34" charset="0"/>
              </a:rPr>
              <a:t>Le Casse sono caratterizzate da </a:t>
            </a:r>
            <a:r>
              <a:rPr lang="it-IT" sz="1700" b="1" dirty="0">
                <a:solidFill>
                  <a:srgbClr val="002060"/>
                </a:solidFill>
                <a:latin typeface="Century Gothic" panose="020B0502020202020204" pitchFamily="34" charset="0"/>
                <a:ea typeface="Cambria" pitchFamily="18" charset="0"/>
                <a:cs typeface="Arial" panose="020B0604020202020204" pitchFamily="34" charset="0"/>
              </a:rPr>
              <a:t>platee diverse</a:t>
            </a:r>
            <a:r>
              <a:rPr lang="it-IT" sz="1700" dirty="0">
                <a:solidFill>
                  <a:srgbClr val="002060"/>
                </a:solidFill>
                <a:latin typeface="Century Gothic" panose="020B0502020202020204" pitchFamily="34" charset="0"/>
                <a:ea typeface="Cambria" pitchFamily="18" charset="0"/>
                <a:cs typeface="Arial" panose="020B0604020202020204" pitchFamily="34" charset="0"/>
              </a:rPr>
              <a:t>, con un andamento demografico differente ed un altrettanto differente grado di femminilizzazione*. </a:t>
            </a:r>
            <a:endParaRPr lang="it-IT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1200" i="1" dirty="0">
                <a:solidFill>
                  <a:srgbClr val="002060"/>
                </a:solidFill>
                <a:latin typeface="Century Gothic" panose="020B0502020202020204" pitchFamily="34" charset="0"/>
                <a:ea typeface="Cambria" pitchFamily="18" charset="0"/>
                <a:cs typeface="Arial" panose="020B0604020202020204" pitchFamily="34" charset="0"/>
              </a:rPr>
              <a:t>Un’indagine più accurata sarà finalizzata all’analisi di coerenza ed efficacia di queste scelte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endParaRPr lang="it-IT" sz="1600" dirty="0">
              <a:solidFill>
                <a:srgbClr val="002060"/>
              </a:solidFill>
              <a:latin typeface="Century Gothic" panose="020B0502020202020204" pitchFamily="34" charset="0"/>
              <a:ea typeface="Cambria" pitchFamily="18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endParaRPr lang="it-IT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0283-3141-4AC7-ACD1-1F40897F9752}" type="slidenum">
              <a:rPr lang="it-IT" smtClean="0">
                <a:latin typeface="Century Gothic" panose="020B0502020202020204" pitchFamily="34" charset="0"/>
              </a:rPr>
              <a:pPr/>
              <a:t>22</a:t>
            </a:fld>
            <a:endParaRPr lang="it-IT" dirty="0">
              <a:latin typeface="Century Gothic" panose="020B0502020202020204" pitchFamily="34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xmlns="" id="{07DBDB11-FD57-6F4D-80B8-62AFFDCDB43C}"/>
              </a:ext>
            </a:extLst>
          </p:cNvPr>
          <p:cNvSpPr txBox="1">
            <a:spLocks/>
          </p:cNvSpPr>
          <p:nvPr/>
        </p:nvSpPr>
        <p:spPr>
          <a:xfrm>
            <a:off x="548349" y="5729300"/>
            <a:ext cx="11262651" cy="802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it-IT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it-IT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PREVIDENZA è UN ABITO SARTORIALE che, pur in presenza di tratti in comune, deve essere ritagliato su misura sulle platee dei professionisti. Ogni tentativo di omologazione si rivelerebbe inefficace</a:t>
            </a:r>
            <a:endParaRPr lang="it-IT" sz="1800" dirty="0">
              <a:solidFill>
                <a:srgbClr val="0070C0"/>
              </a:solidFill>
              <a:latin typeface="Century Gothic" panose="020B0502020202020204" pitchFamily="34" charset="0"/>
              <a:ea typeface="Cambria" pitchFamily="18" charset="0"/>
              <a:cs typeface="Arial" panose="020B06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37E78A53-E9FF-9947-8D4A-C41F7BD9BF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3" r="4398" b="20930"/>
          <a:stretch/>
        </p:blipFill>
        <p:spPr>
          <a:xfrm>
            <a:off x="1276270" y="1092819"/>
            <a:ext cx="3852270" cy="419494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39741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D936C4F2-1E9B-D141-9278-616B1BCDEEBB}"/>
              </a:ext>
            </a:extLst>
          </p:cNvPr>
          <p:cNvSpPr txBox="1"/>
          <p:nvPr/>
        </p:nvSpPr>
        <p:spPr>
          <a:xfrm>
            <a:off x="4490251" y="2340789"/>
            <a:ext cx="7611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it-IT" b="0" dirty="0">
                <a:solidFill>
                  <a:srgbClr val="002060"/>
                </a:solidFill>
              </a:rPr>
              <a:t>Nel sistema previdenziale è ormai diffusa la consapevolezza che </a:t>
            </a:r>
            <a:r>
              <a:rPr lang="it-IT" dirty="0">
                <a:solidFill>
                  <a:srgbClr val="002060"/>
                </a:solidFill>
              </a:rPr>
              <a:t>non siano più sufficiente le sole azioni meramente mutualistiche</a:t>
            </a:r>
            <a:r>
              <a:rPr lang="it-IT" b="0" dirty="0">
                <a:solidFill>
                  <a:srgbClr val="002060"/>
                </a:solidFill>
              </a:rPr>
              <a:t>, </a:t>
            </a:r>
            <a:r>
              <a:rPr lang="it-IT" b="0" i="1" dirty="0">
                <a:solidFill>
                  <a:srgbClr val="002060"/>
                </a:solidFill>
              </a:rPr>
              <a:t>ma che sia necessaria l’attivazione delle politiche “diversamente assistenziali”</a:t>
            </a:r>
            <a:endParaRPr lang="it-IT" i="1" dirty="0">
              <a:solidFill>
                <a:srgbClr val="00206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B1496BD5-E5CB-7E48-8853-ED65CAA94688}"/>
              </a:ext>
            </a:extLst>
          </p:cNvPr>
          <p:cNvSpPr txBox="1"/>
          <p:nvPr/>
        </p:nvSpPr>
        <p:spPr>
          <a:xfrm>
            <a:off x="4490251" y="4043719"/>
            <a:ext cx="7362940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  <a:latin typeface="Century Gothic" panose="020B0502020202020204" pitchFamily="34" charset="0"/>
              </a:rPr>
              <a:t>WELFARE ATTIVO</a:t>
            </a: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caratterizzato da un insieme di iniziative di </a:t>
            </a:r>
            <a:r>
              <a:rPr lang="it-IT" b="1" dirty="0">
                <a:solidFill>
                  <a:srgbClr val="0070C0"/>
                </a:solidFill>
                <a:latin typeface="Century Gothic" panose="020B0502020202020204" pitchFamily="34" charset="0"/>
              </a:rPr>
              <a:t>natura preventiva</a:t>
            </a: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 finalizzate al </a:t>
            </a:r>
            <a:r>
              <a:rPr lang="it-IT" i="1" dirty="0">
                <a:solidFill>
                  <a:srgbClr val="002060"/>
                </a:solidFill>
                <a:latin typeface="Century Gothic" panose="020B0502020202020204" pitchFamily="34" charset="0"/>
              </a:rPr>
              <a:t>sostegno al lavoro, al reddito e ad attenuare le conseguenze di una discontinuità lavorativa nonché al pronto inserimento dei professionisti nel mercato del lavoro</a:t>
            </a: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D17DAD61-F85C-2A4A-B01E-05AEC2ECD6AF}"/>
              </a:ext>
            </a:extLst>
          </p:cNvPr>
          <p:cNvSpPr txBox="1"/>
          <p:nvPr/>
        </p:nvSpPr>
        <p:spPr>
          <a:xfrm>
            <a:off x="4979952" y="5793096"/>
            <a:ext cx="687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it-IT" dirty="0">
                <a:solidFill>
                  <a:srgbClr val="002060"/>
                </a:solidFill>
              </a:rPr>
              <a:t>Identificazione degli Enti di previdenza con i professionisti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182A7962-0409-6746-BCAC-AA966F481FD7}"/>
              </a:ext>
            </a:extLst>
          </p:cNvPr>
          <p:cNvSpPr txBox="1"/>
          <p:nvPr/>
        </p:nvSpPr>
        <p:spPr>
          <a:xfrm>
            <a:off x="221074" y="4213681"/>
            <a:ext cx="383259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t-IT" sz="14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Welfare.</a:t>
            </a:r>
            <a:r>
              <a:rPr lang="it-IT" sz="14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it-IT" sz="14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Art. 10 bis della legge 99/2013 </a:t>
            </a:r>
            <a:r>
              <a:rPr lang="it-IT" sz="14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ha indirettamente chiesto e legittimato le Casse a intervenire con iniziative economiche concrete per sostenere la professione e i redditi dei professionisti, ad affiancare i giovani professionisti</a:t>
            </a:r>
            <a:endParaRPr lang="it-IT" sz="14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Cumulo contributivo </a:t>
            </a:r>
            <a:r>
              <a:rPr lang="it-IT" sz="14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- </a:t>
            </a:r>
            <a:r>
              <a:rPr lang="it-IT" sz="14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articolo 1, co. 195 - della legge 232/2016  legge di bilancio per il 2017 </a:t>
            </a:r>
            <a:endParaRPr lang="it-IT" sz="14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Jobs </a:t>
            </a:r>
            <a:r>
              <a:rPr lang="it-IT" sz="14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Act</a:t>
            </a:r>
            <a:r>
              <a:rPr lang="it-IT" sz="14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 per i lavoratori autonomi - </a:t>
            </a:r>
            <a:r>
              <a:rPr lang="it-IT" sz="14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Legge 22 maggio 2017 n. 81- </a:t>
            </a:r>
          </a:p>
          <a:p>
            <a:pPr marL="285750" indent="-285750">
              <a:buFont typeface="Wingdings" pitchFamily="2" charset="2"/>
              <a:buChar char="ü"/>
            </a:pPr>
            <a:endParaRPr lang="it-IT" sz="14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15A638E0-A110-184E-B375-F1627BDD7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21" y="219150"/>
            <a:ext cx="1569311" cy="158868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2B820AC-86D0-AF46-95C2-49C37A4E4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879" y="188797"/>
            <a:ext cx="1669507" cy="164939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7354A5E7-A806-CE41-A082-B9C8AE706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836" y="2091852"/>
            <a:ext cx="1635501" cy="170446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73037BEB-C9C3-8B40-8345-B02DE41AC4F2}"/>
              </a:ext>
            </a:extLst>
          </p:cNvPr>
          <p:cNvSpPr txBox="1"/>
          <p:nvPr/>
        </p:nvSpPr>
        <p:spPr>
          <a:xfrm>
            <a:off x="4436654" y="360861"/>
            <a:ext cx="78309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  <a:latin typeface="Century Gothic" panose="020B0502020202020204" pitchFamily="34" charset="0"/>
              </a:rPr>
              <a:t>WELFARE ASSISTENZIALE </a:t>
            </a:r>
          </a:p>
          <a:p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Le Casse di Previdenza oltre alle </a:t>
            </a:r>
            <a:r>
              <a:rPr lang="it-IT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pensioni di anzianità e vecchiaia</a:t>
            </a: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, garantiscono </a:t>
            </a:r>
            <a:r>
              <a:rPr lang="it-IT" i="1" dirty="0">
                <a:solidFill>
                  <a:srgbClr val="002060"/>
                </a:solidFill>
                <a:latin typeface="Century Gothic" panose="020B0502020202020204" pitchFamily="34" charset="0"/>
              </a:rPr>
              <a:t>«un sostegno economico temporaneo” all’iscritto che si trova a dovere affrontare una situazione contingente e specifica di bisogno» </a:t>
            </a:r>
          </a:p>
        </p:txBody>
      </p:sp>
    </p:spTree>
    <p:extLst>
      <p:ext uri="{BB962C8B-B14F-4D97-AF65-F5344CB8AC3E}">
        <p14:creationId xmlns:p14="http://schemas.microsoft.com/office/powerpoint/2010/main" val="3525928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57B13D6D-C5FF-A84F-BF44-3D941F4BD9C4}"/>
              </a:ext>
            </a:extLst>
          </p:cNvPr>
          <p:cNvSpPr txBox="1"/>
          <p:nvPr/>
        </p:nvSpPr>
        <p:spPr>
          <a:xfrm>
            <a:off x="3125079" y="155452"/>
            <a:ext cx="8363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LA RICERCA </a:t>
            </a:r>
            <a:r>
              <a:rPr lang="it-IT" sz="24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A</a:t>
            </a:r>
            <a:r>
              <a:rPr lang="it-IT" sz="2400" b="1" i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d</a:t>
            </a:r>
            <a:r>
              <a:rPr lang="it-IT" sz="24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EPP</a:t>
            </a:r>
            <a:r>
              <a:rPr lang="it-IT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SUL WELFARE DELLE CASSE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9F928781-EBE3-F243-B522-91F5BED8CF6E}"/>
              </a:ext>
            </a:extLst>
          </p:cNvPr>
          <p:cNvSpPr txBox="1"/>
          <p:nvPr/>
        </p:nvSpPr>
        <p:spPr>
          <a:xfrm>
            <a:off x="283562" y="2101534"/>
            <a:ext cx="11784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Il questionario </a:t>
            </a:r>
            <a:r>
              <a:rPr lang="it-IT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Adepp</a:t>
            </a: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 sul welfare delle Casse di previdenza ha avuto il compito principale di </a:t>
            </a:r>
          </a:p>
          <a:p>
            <a:pPr algn="ctr"/>
            <a:r>
              <a:rPr lang="it-IT" b="1" dirty="0">
                <a:solidFill>
                  <a:srgbClr val="0070C0"/>
                </a:solidFill>
                <a:latin typeface="Century Gothic" panose="020B0502020202020204" pitchFamily="34" charset="0"/>
              </a:rPr>
              <a:t>stimolare una riflessione su come gli Enti stanno autonomamente gestendo questo cambiamento</a:t>
            </a:r>
            <a:endParaRPr lang="it-IT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B23F688C-8A0C-FD4A-918D-FC71262C2AED}"/>
              </a:ext>
            </a:extLst>
          </p:cNvPr>
          <p:cNvSpPr txBox="1"/>
          <p:nvPr/>
        </p:nvSpPr>
        <p:spPr>
          <a:xfrm>
            <a:off x="2384211" y="3034909"/>
            <a:ext cx="8304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Century Gothic" panose="020B0502020202020204" pitchFamily="34" charset="0"/>
              </a:rPr>
              <a:t>PARTECIPANTI </a:t>
            </a: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15 Enti di previdenza oltre l’80% dei professionisti italiani</a:t>
            </a:r>
          </a:p>
          <a:p>
            <a:endParaRPr lang="it-IT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4C69E2A6-D47A-C24D-9AAC-021AFA1A0BDB}"/>
              </a:ext>
            </a:extLst>
          </p:cNvPr>
          <p:cNvSpPr txBox="1"/>
          <p:nvPr/>
        </p:nvSpPr>
        <p:spPr>
          <a:xfrm>
            <a:off x="4121390" y="3681240"/>
            <a:ext cx="5258540" cy="31085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it-IT" sz="2000" dirty="0"/>
              <a:t>WELFARE ATTIVO </a:t>
            </a:r>
          </a:p>
          <a:p>
            <a:pPr algn="ctr"/>
            <a:r>
              <a:rPr lang="it-IT" sz="2000" b="0" i="1" dirty="0">
                <a:solidFill>
                  <a:srgbClr val="002060"/>
                </a:solidFill>
              </a:rPr>
              <a:t>welfare per l’attivazione; </a:t>
            </a:r>
          </a:p>
          <a:p>
            <a:pPr algn="ctr"/>
            <a:r>
              <a:rPr lang="it-IT" sz="2000" b="0" i="1" dirty="0">
                <a:solidFill>
                  <a:srgbClr val="002060"/>
                </a:solidFill>
              </a:rPr>
              <a:t>accesso al credito; </a:t>
            </a:r>
          </a:p>
          <a:p>
            <a:pPr algn="ctr"/>
            <a:r>
              <a:rPr lang="it-IT" sz="2000" b="0" i="1" dirty="0">
                <a:solidFill>
                  <a:srgbClr val="002060"/>
                </a:solidFill>
              </a:rPr>
              <a:t>sinergie e i partenariati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sz="2000" dirty="0"/>
              <a:t>WELFARE ASSISTENZIALE</a:t>
            </a:r>
          </a:p>
          <a:p>
            <a:pPr algn="ctr"/>
            <a:r>
              <a:rPr lang="it-IT" sz="2000" b="0" i="1" dirty="0">
                <a:solidFill>
                  <a:srgbClr val="002060"/>
                </a:solidFill>
              </a:rPr>
              <a:t>salute;</a:t>
            </a:r>
          </a:p>
          <a:p>
            <a:pPr algn="ctr"/>
            <a:r>
              <a:rPr lang="it-IT" sz="2000" b="0" i="1" dirty="0">
                <a:solidFill>
                  <a:srgbClr val="002060"/>
                </a:solidFill>
              </a:rPr>
              <a:t>famiglia;</a:t>
            </a:r>
          </a:p>
          <a:p>
            <a:pPr algn="ctr"/>
            <a:r>
              <a:rPr lang="it-IT" sz="2000" b="0" i="1" dirty="0">
                <a:solidFill>
                  <a:srgbClr val="002060"/>
                </a:solidFill>
              </a:rPr>
              <a:t>erogazioni di finanziamento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CF441E68-EB89-C04C-B496-91ACD8DD4A64}"/>
              </a:ext>
            </a:extLst>
          </p:cNvPr>
          <p:cNvSpPr txBox="1"/>
          <p:nvPr/>
        </p:nvSpPr>
        <p:spPr>
          <a:xfrm>
            <a:off x="283562" y="1075790"/>
            <a:ext cx="1163973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rgbClr val="0070C0"/>
                </a:solidFill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it-IT" b="0" dirty="0">
                <a:solidFill>
                  <a:srgbClr val="002060"/>
                </a:solidFill>
              </a:rPr>
              <a:t>È doveroso per un Ente di primo pilastro esplorare i confini del proprio mandato alla ricerca di </a:t>
            </a:r>
          </a:p>
          <a:p>
            <a:pPr algn="ctr"/>
            <a:r>
              <a:rPr lang="it-IT" dirty="0"/>
              <a:t>soluzioni concrete per gestire il cambiamento del mercato del lavoro</a:t>
            </a:r>
            <a:r>
              <a:rPr lang="it-IT" b="0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it-IT" b="0" dirty="0">
                <a:solidFill>
                  <a:srgbClr val="002060"/>
                </a:solidFill>
              </a:rPr>
              <a:t>in funzione del futuro pensionistico</a:t>
            </a:r>
          </a:p>
          <a:p>
            <a:pPr algn="ctr"/>
            <a:endParaRPr lang="it-IT" b="0" dirty="0">
              <a:solidFill>
                <a:srgbClr val="002060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0F9F43AF-BC7F-944F-B49C-F0751D7492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07" t="13085" r="25359" b="66064"/>
          <a:stretch/>
        </p:blipFill>
        <p:spPr>
          <a:xfrm>
            <a:off x="1113603" y="83233"/>
            <a:ext cx="1839527" cy="959371"/>
          </a:xfrm>
          <a:prstGeom prst="rect">
            <a:avLst/>
          </a:prstGeom>
          <a:ln w="19050"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C2EBCA0C-56BA-DC49-983C-56CEBD370F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219" t="71779" r="4398" b="23023"/>
          <a:stretch/>
        </p:blipFill>
        <p:spPr>
          <a:xfrm>
            <a:off x="741405" y="4983949"/>
            <a:ext cx="2486843" cy="1211123"/>
          </a:xfrm>
          <a:prstGeom prst="rect">
            <a:avLst/>
          </a:prstGeom>
          <a:ln w="19050"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B2774731-F71F-0C49-A594-2C2463491E78}"/>
              </a:ext>
            </a:extLst>
          </p:cNvPr>
          <p:cNvSpPr txBox="1"/>
          <p:nvPr/>
        </p:nvSpPr>
        <p:spPr>
          <a:xfrm>
            <a:off x="741405" y="4614617"/>
            <a:ext cx="2383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In collaborazione con:</a:t>
            </a:r>
          </a:p>
        </p:txBody>
      </p:sp>
    </p:spTree>
    <p:extLst>
      <p:ext uri="{BB962C8B-B14F-4D97-AF65-F5344CB8AC3E}">
        <p14:creationId xmlns:p14="http://schemas.microsoft.com/office/powerpoint/2010/main" val="3297936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E5EAA3E6-E97A-0B4A-8873-91E9B7E2D07C}"/>
              </a:ext>
            </a:extLst>
          </p:cNvPr>
          <p:cNvSpPr txBox="1"/>
          <p:nvPr/>
        </p:nvSpPr>
        <p:spPr>
          <a:xfrm>
            <a:off x="-120812" y="344052"/>
            <a:ext cx="1231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MISURE DI WELFARE PER L’ATTIVAZIONE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279EFD29-D7AA-D04E-BC4C-97FE77F119CC}"/>
              </a:ext>
            </a:extLst>
          </p:cNvPr>
          <p:cNvSpPr txBox="1"/>
          <p:nvPr/>
        </p:nvSpPr>
        <p:spPr>
          <a:xfrm>
            <a:off x="3225114" y="844260"/>
            <a:ext cx="6887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“</a:t>
            </a:r>
            <a:r>
              <a:rPr lang="it-IT" sz="20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Quale modello di welfare dovrebbe oggi essere previsto per i liberi professionisti e quale ruolo dovrebbero svolgere le singole casse?”</a:t>
            </a:r>
            <a:endParaRPr lang="it-IT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FAE57628-3092-C94D-8D6E-A646AB6A474B}"/>
              </a:ext>
            </a:extLst>
          </p:cNvPr>
          <p:cNvSpPr txBox="1"/>
          <p:nvPr/>
        </p:nvSpPr>
        <p:spPr>
          <a:xfrm>
            <a:off x="716499" y="3029257"/>
            <a:ext cx="537872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CULTURA PREVIDENZIALE</a:t>
            </a:r>
          </a:p>
          <a:p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Incontri sul territorio e diversi strumenti di comunicazione. </a:t>
            </a:r>
          </a:p>
          <a:p>
            <a:endParaRPr lang="it-IT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Il WELFARE in questo caso è la informazione per rendere consapevole il professionista sui vantaggi e gli svantaggi che conseguono nel rispettare o violare le regole della nostra previdenza.</a:t>
            </a:r>
          </a:p>
          <a:p>
            <a:endParaRPr lang="it-IT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Cultura finanziaria anche in collaborazione con il </a:t>
            </a:r>
            <a:r>
              <a:rPr lang="it-IT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comitato </a:t>
            </a:r>
            <a:r>
              <a:rPr lang="it-IT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EduFin</a:t>
            </a:r>
            <a:endParaRPr lang="it-IT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27BFC4B0-DFBF-C647-A275-FF60247E731B}"/>
              </a:ext>
            </a:extLst>
          </p:cNvPr>
          <p:cNvSpPr txBox="1"/>
          <p:nvPr/>
        </p:nvSpPr>
        <p:spPr>
          <a:xfrm>
            <a:off x="6499654" y="3028331"/>
            <a:ext cx="55193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FORMAZIONE</a:t>
            </a:r>
          </a:p>
          <a:p>
            <a:pPr algn="just"/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Tutte le Casse – direttamente o con un ausilio agli Ordini e Collegi provinciali- per </a:t>
            </a:r>
            <a:r>
              <a:rPr lang="it-IT" i="1" dirty="0">
                <a:solidFill>
                  <a:srgbClr val="002060"/>
                </a:solidFill>
                <a:latin typeface="Century Gothic" panose="020B0502020202020204" pitchFamily="34" charset="0"/>
              </a:rPr>
              <a:t>fronteggiare il cambiamento </a:t>
            </a: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e a </a:t>
            </a:r>
            <a:r>
              <a:rPr lang="it-IT" i="1" dirty="0">
                <a:solidFill>
                  <a:srgbClr val="002060"/>
                </a:solidFill>
                <a:latin typeface="Century Gothic" panose="020B0502020202020204" pitchFamily="34" charset="0"/>
              </a:rPr>
              <a:t>individuare nuovi mercati del lavoro</a:t>
            </a: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r>
              <a:rPr lang="it-IT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Formazione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sul campo (</a:t>
            </a:r>
            <a:r>
              <a:rPr lang="it-IT" b="1" dirty="0">
                <a:solidFill>
                  <a:srgbClr val="002060"/>
                </a:solidFill>
                <a:latin typeface="Century Gothic" panose="020B0502020202020204" pitchFamily="34" charset="0"/>
              </a:rPr>
              <a:t>stakeholder)</a:t>
            </a: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orizzontale </a:t>
            </a:r>
            <a:r>
              <a:rPr lang="it-IT" b="1" dirty="0">
                <a:solidFill>
                  <a:srgbClr val="002060"/>
                </a:solidFill>
                <a:latin typeface="Century Gothic" panose="020B0502020202020204" pitchFamily="34" charset="0"/>
              </a:rPr>
              <a:t>(collega con collega)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trasversale: </a:t>
            </a:r>
            <a:r>
              <a:rPr lang="it-IT" i="1" dirty="0">
                <a:solidFill>
                  <a:srgbClr val="002060"/>
                </a:solidFill>
                <a:latin typeface="Century Gothic" panose="020B0502020202020204" pitchFamily="34" charset="0"/>
              </a:rPr>
              <a:t>soft </a:t>
            </a:r>
            <a:r>
              <a:rPr lang="it-IT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skills</a:t>
            </a:r>
            <a:r>
              <a:rPr lang="it-IT" i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autoimprenditorialità, comunicazione, </a:t>
            </a:r>
            <a:r>
              <a:rPr lang="it-IT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counseling</a:t>
            </a: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, gestione del tempo. </a:t>
            </a:r>
          </a:p>
          <a:p>
            <a:endParaRPr lang="it-IT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it-IT" b="1" dirty="0">
                <a:solidFill>
                  <a:srgbClr val="002060"/>
                </a:solidFill>
                <a:latin typeface="Century Gothic" panose="020B0502020202020204" pitchFamily="34" charset="0"/>
              </a:rPr>
              <a:t>Approvazione e sostegno della Corte dei Conti</a:t>
            </a:r>
          </a:p>
          <a:p>
            <a:pPr marL="285750" indent="-285750">
              <a:buFont typeface="Wingdings" pitchFamily="2" charset="2"/>
              <a:buChar char="ü"/>
            </a:pPr>
            <a:endParaRPr lang="it-IT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D544B6EC-B8BC-3141-A22D-9A3223274035}"/>
              </a:ext>
            </a:extLst>
          </p:cNvPr>
          <p:cNvSpPr txBox="1"/>
          <p:nvPr/>
        </p:nvSpPr>
        <p:spPr>
          <a:xfrm>
            <a:off x="3666194" y="2282828"/>
            <a:ext cx="5461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Le 5 direttive per le politiche assistenziali</a:t>
            </a:r>
          </a:p>
          <a:p>
            <a:endParaRPr lang="it-IT" sz="2000" dirty="0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xmlns="" id="{8057C299-7E34-9148-878B-E3C165D03651}"/>
              </a:ext>
            </a:extLst>
          </p:cNvPr>
          <p:cNvGrpSpPr/>
          <p:nvPr/>
        </p:nvGrpSpPr>
        <p:grpSpPr>
          <a:xfrm>
            <a:off x="342384" y="89958"/>
            <a:ext cx="2190751" cy="2047214"/>
            <a:chOff x="342384" y="89958"/>
            <a:chExt cx="2190751" cy="2047214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xmlns="" id="{4CFF80A4-A637-FF46-887E-3F1CFF359706}"/>
                </a:ext>
              </a:extLst>
            </p:cNvPr>
            <p:cNvSpPr txBox="1"/>
            <p:nvPr/>
          </p:nvSpPr>
          <p:spPr>
            <a:xfrm>
              <a:off x="446047" y="176784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it-IT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xmlns="" id="{83FF66BE-9C82-A243-BDE9-7FE04276F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384" y="89958"/>
              <a:ext cx="2190751" cy="1791548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xmlns="" id="{4B6FF70E-41F6-D346-9571-63B4072CDA5F}"/>
                </a:ext>
              </a:extLst>
            </p:cNvPr>
            <p:cNvSpPr txBox="1"/>
            <p:nvPr/>
          </p:nvSpPr>
          <p:spPr>
            <a:xfrm>
              <a:off x="834083" y="168891"/>
              <a:ext cx="1248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bg1"/>
                  </a:solidFill>
                </a:rPr>
                <a:t>previdenza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6555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88914A69-57E0-2643-8C5F-137E790FC059}"/>
              </a:ext>
            </a:extLst>
          </p:cNvPr>
          <p:cNvSpPr txBox="1"/>
          <p:nvPr/>
        </p:nvSpPr>
        <p:spPr>
          <a:xfrm>
            <a:off x="716692" y="2302042"/>
            <a:ext cx="32121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VISIBILITA’</a:t>
            </a:r>
          </a:p>
          <a:p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Sempre più Casse di previdenza </a:t>
            </a:r>
            <a:r>
              <a:rPr lang="it-IT" b="1" dirty="0">
                <a:solidFill>
                  <a:srgbClr val="002060"/>
                </a:solidFill>
                <a:latin typeface="Century Gothic" panose="020B0502020202020204" pitchFamily="34" charset="0"/>
              </a:rPr>
              <a:t>sostengono la professione divulgandone la centralità</a:t>
            </a: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, dedicando delle giornate in un anno al cittadino con possibilità di una interazione diretta e tangibile con il professionista, comprendendo di fatto ciò che concretamente è in grado di “offrire”. </a:t>
            </a:r>
          </a:p>
          <a:p>
            <a:endParaRPr lang="it-IT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B1CDBCF4-2089-7F48-9818-76DD9D328F4A}"/>
              </a:ext>
            </a:extLst>
          </p:cNvPr>
          <p:cNvSpPr txBox="1"/>
          <p:nvPr/>
        </p:nvSpPr>
        <p:spPr>
          <a:xfrm>
            <a:off x="4267199" y="584798"/>
            <a:ext cx="42501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EUROPA</a:t>
            </a:r>
          </a:p>
          <a:p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Iniziative di </a:t>
            </a:r>
            <a:r>
              <a:rPr lang="it-IT" b="1" dirty="0">
                <a:solidFill>
                  <a:srgbClr val="002060"/>
                </a:solidFill>
                <a:latin typeface="Century Gothic" panose="020B0502020202020204" pitchFamily="34" charset="0"/>
              </a:rPr>
              <a:t>ricerca e di divulgazione </a:t>
            </a: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circa le opportunità – fino ad oggi poco utilizzate – dei finanziamenti europei per la realizzazione delle progettualità professionali. </a:t>
            </a:r>
            <a:r>
              <a:rPr lang="it-IT" b="1" dirty="0">
                <a:solidFill>
                  <a:srgbClr val="002060"/>
                </a:solidFill>
                <a:latin typeface="Century Gothic" panose="020B0502020202020204" pitchFamily="34" charset="0"/>
              </a:rPr>
              <a:t>Monitoraggio</a:t>
            </a: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 dei fondi assegnati ai professionisti. </a:t>
            </a:r>
          </a:p>
          <a:p>
            <a:r>
              <a:rPr lang="it-IT" b="1" dirty="0">
                <a:solidFill>
                  <a:srgbClr val="002060"/>
                </a:solidFill>
                <a:latin typeface="Century Gothic" panose="020B0502020202020204" pitchFamily="34" charset="0"/>
              </a:rPr>
              <a:t>Euro-progettista</a:t>
            </a: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 in convenzione. </a:t>
            </a:r>
          </a:p>
          <a:p>
            <a:r>
              <a:rPr lang="it-IT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Corsi di </a:t>
            </a:r>
            <a:r>
              <a:rPr lang="it-IT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europrogettazione</a:t>
            </a:r>
            <a:r>
              <a:rPr lang="it-IT" b="1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</a:p>
          <a:p>
            <a:endParaRPr lang="it-IT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it-IT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Primo welfare delle casse finanziato con i fondi europei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E7074D2A-1D66-534F-8538-5AEC7098370A}"/>
              </a:ext>
            </a:extLst>
          </p:cNvPr>
          <p:cNvSpPr txBox="1"/>
          <p:nvPr/>
        </p:nvSpPr>
        <p:spPr>
          <a:xfrm>
            <a:off x="8855674" y="1164134"/>
            <a:ext cx="333632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GIOVANI PROFESSIONISTI</a:t>
            </a:r>
          </a:p>
          <a:p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I risultati dell’indagine mostrano come molte delle iniziative di welfare attivo vengono riservate oltre che ai </a:t>
            </a:r>
            <a:r>
              <a:rPr lang="it-IT" b="1" dirty="0">
                <a:solidFill>
                  <a:srgbClr val="002060"/>
                </a:solidFill>
                <a:latin typeface="Century Gothic" panose="020B0502020202020204" pitchFamily="34" charset="0"/>
              </a:rPr>
              <a:t>giovani </a:t>
            </a: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anche – per una percentuale altrettanto significativa – alle </a:t>
            </a:r>
            <a:r>
              <a:rPr lang="it-IT" b="1" dirty="0">
                <a:solidFill>
                  <a:srgbClr val="002060"/>
                </a:solidFill>
                <a:latin typeface="Century Gothic" panose="020B0502020202020204" pitchFamily="34" charset="0"/>
              </a:rPr>
              <a:t>professioniste donne</a:t>
            </a: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, con l’intendo di superare quel </a:t>
            </a:r>
            <a:r>
              <a:rPr lang="it-IT" b="1" dirty="0">
                <a:solidFill>
                  <a:srgbClr val="002060"/>
                </a:solidFill>
                <a:latin typeface="Century Gothic" panose="020B0502020202020204" pitchFamily="34" charset="0"/>
              </a:rPr>
              <a:t>gender </a:t>
            </a:r>
            <a:r>
              <a:rPr lang="it-IT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pay</a:t>
            </a:r>
            <a:r>
              <a:rPr lang="it-IT" b="1" dirty="0">
                <a:solidFill>
                  <a:srgbClr val="002060"/>
                </a:solidFill>
                <a:latin typeface="Century Gothic" panose="020B0502020202020204" pitchFamily="34" charset="0"/>
              </a:rPr>
              <a:t> gap </a:t>
            </a: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cioè a colmare quella parità tra uomini e donne ancora molto lontana.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Borse lavoro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Work-Up professionali</a:t>
            </a:r>
          </a:p>
          <a:p>
            <a:endParaRPr lang="it-IT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it-IT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35C108D2-83A7-5147-AC22-AAFCBC9B8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11" y="584798"/>
            <a:ext cx="2871487" cy="100305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D9ABF2F0-B1F6-544A-A92C-234DE13D3286}"/>
              </a:ext>
            </a:extLst>
          </p:cNvPr>
          <p:cNvSpPr txBox="1"/>
          <p:nvPr/>
        </p:nvSpPr>
        <p:spPr>
          <a:xfrm>
            <a:off x="716692" y="61578"/>
            <a:ext cx="257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Bradley Hand" pitchFamily="2" charset="77"/>
              </a:rPr>
              <a:t>previdenza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3CDD757D-32A2-A041-A191-2B50A6D00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477" y="4836918"/>
            <a:ext cx="2469201" cy="162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19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8A6964BB-D556-164A-8C50-5D199530D303}"/>
              </a:ext>
            </a:extLst>
          </p:cNvPr>
          <p:cNvSpPr txBox="1"/>
          <p:nvPr/>
        </p:nvSpPr>
        <p:spPr>
          <a:xfrm>
            <a:off x="4274335" y="270010"/>
            <a:ext cx="4325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ACCESSO AL CREDITO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8B32CD70-827C-8E41-9192-A973F56945A7}"/>
              </a:ext>
            </a:extLst>
          </p:cNvPr>
          <p:cNvSpPr txBox="1"/>
          <p:nvPr/>
        </p:nvSpPr>
        <p:spPr>
          <a:xfrm>
            <a:off x="1088020" y="1446834"/>
            <a:ext cx="740780" cy="65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FDB05D2A-A296-E14A-B57D-85D72BF5600C}"/>
              </a:ext>
            </a:extLst>
          </p:cNvPr>
          <p:cNvSpPr txBox="1"/>
          <p:nvPr/>
        </p:nvSpPr>
        <p:spPr>
          <a:xfrm>
            <a:off x="513618" y="1947766"/>
            <a:ext cx="110404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Fondi per le </a:t>
            </a:r>
            <a:r>
              <a:rPr lang="it-IT" b="1" dirty="0">
                <a:solidFill>
                  <a:srgbClr val="002060"/>
                </a:solidFill>
                <a:latin typeface="Century Gothic" panose="020B0502020202020204" pitchFamily="34" charset="0"/>
              </a:rPr>
              <a:t>start up </a:t>
            </a: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e per il consolidamento di </a:t>
            </a:r>
            <a:r>
              <a:rPr lang="it-IT" b="1" dirty="0">
                <a:solidFill>
                  <a:srgbClr val="002060"/>
                </a:solidFill>
                <a:latin typeface="Century Gothic" panose="020B0502020202020204" pitchFamily="34" charset="0"/>
              </a:rPr>
              <a:t>attività autonome e professionali Iniziative in convenzionamento </a:t>
            </a: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con il sistema creditizio.</a:t>
            </a:r>
          </a:p>
          <a:p>
            <a:pPr marL="285750" indent="-285750">
              <a:buFont typeface="Wingdings" pitchFamily="2" charset="2"/>
              <a:buChar char="ü"/>
            </a:pPr>
            <a:endParaRPr lang="it-IT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it-IT" b="1" dirty="0">
                <a:solidFill>
                  <a:srgbClr val="002060"/>
                </a:solidFill>
                <a:latin typeface="Century Gothic" panose="020B0502020202020204" pitchFamily="34" charset="0"/>
              </a:rPr>
              <a:t>Garanzie sui prestiti bancari </a:t>
            </a: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per l’acquisto o l’aggiornamento della strumentazione necessaria all’attività professionale, </a:t>
            </a:r>
            <a:r>
              <a:rPr lang="it-IT" b="1" dirty="0">
                <a:solidFill>
                  <a:srgbClr val="002060"/>
                </a:solidFill>
                <a:latin typeface="Century Gothic" panose="020B0502020202020204" pitchFamily="34" charset="0"/>
              </a:rPr>
              <a:t>il micro-credito</a:t>
            </a: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, le forme di </a:t>
            </a:r>
            <a:r>
              <a:rPr lang="it-IT" b="1" dirty="0">
                <a:solidFill>
                  <a:srgbClr val="002060"/>
                </a:solidFill>
                <a:latin typeface="Century Gothic" panose="020B0502020202020204" pitchFamily="34" charset="0"/>
              </a:rPr>
              <a:t>sostegno al reddito nei periodi di inattività</a:t>
            </a: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it-IT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it-IT" b="1" dirty="0">
                <a:solidFill>
                  <a:srgbClr val="002060"/>
                </a:solidFill>
                <a:latin typeface="Century Gothic" panose="020B0502020202020204" pitchFamily="34" charset="0"/>
              </a:rPr>
              <a:t>Numerosi accordi e sinergie attivati con enti, fondazioni e istituti di credito </a:t>
            </a: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per garantire un portafoglio di strumenti finanziari agevolati per i propri iscritti e </a:t>
            </a:r>
            <a:r>
              <a:rPr lang="it-IT" b="1" dirty="0">
                <a:solidFill>
                  <a:srgbClr val="002060"/>
                </a:solidFill>
                <a:latin typeface="Century Gothic" panose="020B0502020202020204" pitchFamily="34" charset="0"/>
              </a:rPr>
              <a:t>tassi agevolati</a:t>
            </a: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</a:p>
          <a:p>
            <a:pPr marL="285750" indent="-285750">
              <a:buFont typeface="Wingdings" pitchFamily="2" charset="2"/>
              <a:buChar char="ü"/>
            </a:pPr>
            <a:endParaRPr lang="it-IT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it-IT" b="1" dirty="0">
                <a:solidFill>
                  <a:srgbClr val="002060"/>
                </a:solidFill>
                <a:latin typeface="Century Gothic" panose="020B0502020202020204" pitchFamily="34" charset="0"/>
              </a:rPr>
              <a:t>Riversamento a fondo perduto di una percentuale degli interessi </a:t>
            </a: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che i professionisti sopportano</a:t>
            </a:r>
            <a:endParaRPr lang="it-IT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it-IT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it-IT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Confidi</a:t>
            </a: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, e quindi con garanzia di costituzione di fondi funzionali ad agevolare l’ottenimento dei credito. </a:t>
            </a:r>
          </a:p>
          <a:p>
            <a:pPr marL="285750" indent="-285750">
              <a:buFont typeface="Wingdings" pitchFamily="2" charset="2"/>
              <a:buChar char="ü"/>
            </a:pPr>
            <a:endParaRPr lang="it-IT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Iniziative a favore degli iscritti per sostenere </a:t>
            </a:r>
            <a:r>
              <a:rPr lang="it-IT" b="1" dirty="0">
                <a:solidFill>
                  <a:srgbClr val="002060"/>
                </a:solidFill>
                <a:latin typeface="Century Gothic" panose="020B0502020202020204" pitchFamily="34" charset="0"/>
              </a:rPr>
              <a:t>acquisto di beni strumentali </a:t>
            </a: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e </a:t>
            </a:r>
            <a:r>
              <a:rPr lang="it-IT" b="1" dirty="0">
                <a:solidFill>
                  <a:srgbClr val="002060"/>
                </a:solidFill>
                <a:latin typeface="Century Gothic" panose="020B0502020202020204" pitchFamily="34" charset="0"/>
              </a:rPr>
              <a:t>immobili da adibire a studio professionali.</a:t>
            </a:r>
            <a:endParaRPr lang="it-IT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B0489EC7-A2BA-CA4A-821A-F1D5CEC4B196}"/>
              </a:ext>
            </a:extLst>
          </p:cNvPr>
          <p:cNvSpPr txBox="1"/>
          <p:nvPr/>
        </p:nvSpPr>
        <p:spPr>
          <a:xfrm>
            <a:off x="1828799" y="893102"/>
            <a:ext cx="9565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«Quali servizi e strumenti finanziari per facilitare l’accesso al credito e l’avvio di attività (start up) sono stati attivati dalla Cassa per gli iscritti?»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98352ECD-370A-2545-BD85-5EB7F3ABDE73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612" y="202036"/>
            <a:ext cx="1751399" cy="132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36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06F3185F-18F2-A64D-8436-DC32AA6A98E7}"/>
              </a:ext>
            </a:extLst>
          </p:cNvPr>
          <p:cNvSpPr txBox="1"/>
          <p:nvPr/>
        </p:nvSpPr>
        <p:spPr>
          <a:xfrm>
            <a:off x="4164607" y="452890"/>
            <a:ext cx="4589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SINERGIE E PARTERNARIATI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7DB7E425-6714-CA4A-8A3E-1863F93C63CA}"/>
              </a:ext>
            </a:extLst>
          </p:cNvPr>
          <p:cNvSpPr txBox="1"/>
          <p:nvPr/>
        </p:nvSpPr>
        <p:spPr>
          <a:xfrm>
            <a:off x="1527858" y="1817225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BE0ED307-E349-9647-A097-A4EA0ED35D58}"/>
              </a:ext>
            </a:extLst>
          </p:cNvPr>
          <p:cNvSpPr txBox="1"/>
          <p:nvPr/>
        </p:nvSpPr>
        <p:spPr>
          <a:xfrm>
            <a:off x="3522087" y="919291"/>
            <a:ext cx="8339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 i="1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Che tipo di sinergie e partenariati ha stretto la Cassa con Enti e istituzioni?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F0F80FBB-9286-1F44-A2FD-5BE236DC76F8}"/>
              </a:ext>
            </a:extLst>
          </p:cNvPr>
          <p:cNvSpPr txBox="1"/>
          <p:nvPr/>
        </p:nvSpPr>
        <p:spPr>
          <a:xfrm>
            <a:off x="1057052" y="2096737"/>
            <a:ext cx="1080435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it-IT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Collaborazioni con </a:t>
            </a:r>
            <a:r>
              <a:rPr lang="it-IT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Università</a:t>
            </a: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 e </a:t>
            </a:r>
            <a:r>
              <a:rPr lang="it-IT" b="1" dirty="0">
                <a:solidFill>
                  <a:srgbClr val="002060"/>
                </a:solidFill>
                <a:latin typeface="Century Gothic" panose="020B0502020202020204" pitchFamily="34" charset="0"/>
              </a:rPr>
              <a:t>Istituti di istruzione secondaria</a:t>
            </a: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, per migliorare la conoscenza del lavoro professionale tra gli studenti e diffondere le politiche previdenziali di settore.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b="1" dirty="0">
                <a:solidFill>
                  <a:srgbClr val="002060"/>
                </a:solidFill>
                <a:latin typeface="Century Gothic" panose="020B0502020202020204" pitchFamily="34" charset="0"/>
              </a:rPr>
              <a:t>Alternanza scuola-lavoro</a:t>
            </a: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it-IT" b="1" dirty="0">
                <a:solidFill>
                  <a:srgbClr val="002060"/>
                </a:solidFill>
                <a:latin typeface="Century Gothic" panose="020B0502020202020204" pitchFamily="34" charset="0"/>
              </a:rPr>
              <a:t>stage curricolari </a:t>
            </a: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e tirocini extra-curricolari </a:t>
            </a:r>
            <a:r>
              <a:rPr lang="it-IT" b="1" dirty="0">
                <a:solidFill>
                  <a:srgbClr val="002060"/>
                </a:solidFill>
                <a:latin typeface="Century Gothic" panose="020B0502020202020204" pitchFamily="34" charset="0"/>
              </a:rPr>
              <a:t>presso gli studi professionali e misure similari</a:t>
            </a: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</a:p>
          <a:p>
            <a:pPr marL="285750" indent="-285750">
              <a:buFont typeface="Wingdings" pitchFamily="2" charset="2"/>
              <a:buChar char="ü"/>
            </a:pPr>
            <a:endParaRPr lang="it-IT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Partnership istituzionali, quali </a:t>
            </a:r>
            <a:r>
              <a:rPr lang="it-IT" b="1" dirty="0">
                <a:solidFill>
                  <a:srgbClr val="002060"/>
                </a:solidFill>
                <a:latin typeface="Century Gothic" panose="020B0502020202020204" pitchFamily="34" charset="0"/>
              </a:rPr>
              <a:t>ministeri, mondo accademico, enti di ricerca</a:t>
            </a: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, e molte delle altre realtà che si interfacciano istituzionalmente con il sistema lavoro.</a:t>
            </a:r>
          </a:p>
          <a:p>
            <a:pPr marL="285750" indent="-285750">
              <a:buFont typeface="Wingdings" pitchFamily="2" charset="2"/>
              <a:buChar char="ü"/>
            </a:pPr>
            <a:endParaRPr lang="it-IT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Sottoscrizione di protocolli volti a realizzare </a:t>
            </a:r>
            <a:r>
              <a:rPr lang="it-IT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corsi di specializzazione e master </a:t>
            </a: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che rispondono immediatamente al fabbisogno lavorativo del professionista, anticipando le problematiche e per risolverle laddove è possibile </a:t>
            </a:r>
            <a:r>
              <a:rPr lang="it-IT" i="1" dirty="0">
                <a:solidFill>
                  <a:srgbClr val="002060"/>
                </a:solidFill>
                <a:latin typeface="Century Gothic" panose="020B0502020202020204" pitchFamily="34" charset="0"/>
              </a:rPr>
              <a:t>ex ante</a:t>
            </a: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it-IT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In questa direzione si collocano alcune iniziative </a:t>
            </a:r>
            <a:r>
              <a:rPr lang="it-IT" sz="2400" b="1" cap="small" dirty="0">
                <a:solidFill>
                  <a:srgbClr val="0070C0"/>
                </a:solidFill>
                <a:latin typeface="Century Gothic" panose="020B0502020202020204" pitchFamily="34" charset="0"/>
              </a:rPr>
              <a:t>di collaborazione tra casse </a:t>
            </a: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che hanno strutturato </a:t>
            </a:r>
            <a:r>
              <a:rPr lang="it-IT" b="1" dirty="0">
                <a:solidFill>
                  <a:srgbClr val="002060"/>
                </a:solidFill>
                <a:latin typeface="Century Gothic" panose="020B0502020202020204" pitchFamily="34" charset="0"/>
              </a:rPr>
              <a:t>Master per formare una figura professionale con competenze integrate</a:t>
            </a:r>
            <a:r>
              <a:rPr lang="it-IT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782CC05C-31E0-8146-BAC6-3588318E9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33" y="227884"/>
            <a:ext cx="2596229" cy="177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79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F50223C4-35D1-5D4A-BB92-A9AD43403898}"/>
              </a:ext>
            </a:extLst>
          </p:cNvPr>
          <p:cNvSpPr txBox="1"/>
          <p:nvPr/>
        </p:nvSpPr>
        <p:spPr>
          <a:xfrm>
            <a:off x="756391" y="0"/>
            <a:ext cx="11014385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it-IT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In conclusione, quanto emerge dalla prima parte del Report “</a:t>
            </a:r>
            <a:r>
              <a:rPr lang="it-IT" sz="20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libro bianco del welfare nelle libere professioni</a:t>
            </a:r>
            <a:r>
              <a:rPr lang="it-IT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” è che </a:t>
            </a: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previdenza non coincide con il termine di pensione </a:t>
            </a:r>
            <a:r>
              <a:rPr lang="it-IT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ma, soprattutto, che </a:t>
            </a: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 previdenza non è un problema di domani</a:t>
            </a:r>
            <a:r>
              <a:rPr lang="it-IT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: </a:t>
            </a:r>
          </a:p>
          <a:p>
            <a:pPr algn="ctr"/>
            <a:endParaRPr lang="it-IT" sz="2000" b="1" cap="small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it-IT" sz="2400" b="1" cap="small" dirty="0">
                <a:solidFill>
                  <a:srgbClr val="0070C0"/>
                </a:solidFill>
                <a:latin typeface="Century Gothic" panose="020B0502020202020204" pitchFamily="34" charset="0"/>
              </a:rPr>
              <a:t>la previdenza deve essere costruita oggi</a:t>
            </a:r>
            <a:endParaRPr lang="it-IT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it-IT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it-IT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Tra i compiti che gli Enti ritengono come nuove azioni di welfare attivo per anticipare e cavalcare i mutamenti del mercato del lavoro ci sono iniziative volte a:</a:t>
            </a:r>
          </a:p>
          <a:p>
            <a:pPr lvl="0"/>
            <a:endParaRPr lang="it-IT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0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Anticipare l’ingresso nel mercato del lavoro;</a:t>
            </a: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0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Favorire la visibilità dei Professionisti e le Start Up;</a:t>
            </a: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0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Intercettare prontamente i mutamenti del mercato del lavoro;</a:t>
            </a: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0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Favorire l’acquisizione di nuove competenze;</a:t>
            </a: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0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Favorire l’aggregazione dei professionisti e l’interdisciplinarietà;</a:t>
            </a: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0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Ridurre l’impatto della discontinuità lavorativa sul reddito;</a:t>
            </a: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0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Favorire l’ampiamento delle platee;</a:t>
            </a:r>
          </a:p>
          <a:p>
            <a:endParaRPr lang="it-IT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it-IT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9163BA4C-A673-794E-B69C-7BDD4E14C2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07" t="13085" r="25359" b="66064"/>
          <a:stretch/>
        </p:blipFill>
        <p:spPr>
          <a:xfrm>
            <a:off x="9322674" y="5581238"/>
            <a:ext cx="2448102" cy="1276762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34617510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1685</Words>
  <Application>Microsoft Office PowerPoint</Application>
  <PresentationFormat>Widescreen</PresentationFormat>
  <Paragraphs>173</Paragraphs>
  <Slides>22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1" baseType="lpstr">
      <vt:lpstr>Arial</vt:lpstr>
      <vt:lpstr>Bradley Hand</vt:lpstr>
      <vt:lpstr>Calibri</vt:lpstr>
      <vt:lpstr>Calibri Light</vt:lpstr>
      <vt:lpstr>Cambria</vt:lpstr>
      <vt:lpstr>Century Gothic</vt:lpstr>
      <vt:lpstr>Wingdings</vt:lpstr>
      <vt:lpstr>Tema di Office</vt:lpstr>
      <vt:lpstr>MSPhotoEd.3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Welfare assistenziale</vt:lpstr>
      <vt:lpstr>Prestazioni relative alla Salute</vt:lpstr>
      <vt:lpstr>Prestazioni per la Famiglia (1/2) </vt:lpstr>
      <vt:lpstr>Prestazioni per la Famiglia (2/2) </vt:lpstr>
      <vt:lpstr>Prestazioni relative al finanziamento </vt:lpstr>
      <vt:lpstr>Prestazioni relative alla Salute </vt:lpstr>
      <vt:lpstr>Prestazioni relative alla Salute Rimborsi spese mediche Minimi, Medi e Massimi garantiti </vt:lpstr>
      <vt:lpstr>Prestazioni per copertura Spese Mediche </vt:lpstr>
      <vt:lpstr>Prestazioni per copertura Spese Mediche </vt:lpstr>
      <vt:lpstr>Prestazioni relative alla Salute </vt:lpstr>
      <vt:lpstr>Prestazioni relative alla Salute </vt:lpstr>
      <vt:lpstr>Prestazioni relative alla Salute </vt:lpstr>
      <vt:lpstr>CONCLUSIONI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Tiziana Stallone</dc:creator>
  <cp:lastModifiedBy>adepp</cp:lastModifiedBy>
  <cp:revision>75</cp:revision>
  <dcterms:created xsi:type="dcterms:W3CDTF">2018-12-09T15:01:52Z</dcterms:created>
  <dcterms:modified xsi:type="dcterms:W3CDTF">2018-12-11T13:00:19Z</dcterms:modified>
</cp:coreProperties>
</file>