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E0CB-26D0-4DA3-8594-A8AF8A5A4F19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DCA2F-94B0-467F-B100-0F124FF8AFD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22768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>
                <a:solidFill>
                  <a:schemeClr val="tx2"/>
                </a:solidFill>
              </a:rPr>
              <a:t/>
            </a:r>
            <a:br>
              <a:rPr lang="it-IT" sz="3600" b="1" dirty="0" smtClean="0">
                <a:solidFill>
                  <a:schemeClr val="tx2"/>
                </a:solidFill>
              </a:rPr>
            </a:br>
            <a:r>
              <a:rPr lang="it-IT" sz="3600" dirty="0" smtClean="0">
                <a:solidFill>
                  <a:schemeClr val="tx2"/>
                </a:solidFill>
              </a:rPr>
              <a:t/>
            </a:r>
            <a:br>
              <a:rPr lang="it-IT" sz="3600" dirty="0" smtClean="0">
                <a:solidFill>
                  <a:schemeClr val="tx2"/>
                </a:solidFill>
              </a:rPr>
            </a:br>
            <a:r>
              <a:rPr lang="it-IT" sz="3600" b="1" dirty="0" smtClean="0">
                <a:solidFill>
                  <a:schemeClr val="tx2"/>
                </a:solidFill>
              </a:rPr>
              <a:t>L'Unione </a:t>
            </a:r>
            <a:r>
              <a:rPr lang="it-IT" sz="3600" b="1" dirty="0">
                <a:solidFill>
                  <a:schemeClr val="tx2"/>
                </a:solidFill>
              </a:rPr>
              <a:t>Europea e i liberi professionisti</a:t>
            </a:r>
            <a:r>
              <a:rPr lang="it-IT" dirty="0"/>
              <a:t/>
            </a:r>
            <a:br>
              <a:rPr lang="it-IT" dirty="0"/>
            </a:br>
            <a:r>
              <a:rPr lang="it-IT" sz="1800" b="1" dirty="0">
                <a:solidFill>
                  <a:schemeClr val="tx2"/>
                </a:solidFill>
                <a:latin typeface="Calibri" pitchFamily="34" charset="0"/>
              </a:rPr>
              <a:t>Venerdì 20 Novembre</a:t>
            </a:r>
            <a:br>
              <a:rPr lang="it-IT" sz="18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1800" b="1" dirty="0">
                <a:solidFill>
                  <a:schemeClr val="tx2"/>
                </a:solidFill>
                <a:latin typeface="Calibri" pitchFamily="34" charset="0"/>
              </a:rPr>
              <a:t>10:00 - </a:t>
            </a:r>
            <a:r>
              <a:rPr lang="it-IT" sz="1800" b="1" dirty="0" smtClean="0">
                <a:solidFill>
                  <a:schemeClr val="tx2"/>
                </a:solidFill>
                <a:latin typeface="Calibri" pitchFamily="34" charset="0"/>
              </a:rPr>
              <a:t>13:00 Sala </a:t>
            </a:r>
            <a:r>
              <a:rPr lang="it-IT" sz="1800" b="1" dirty="0">
                <a:solidFill>
                  <a:schemeClr val="tx2"/>
                </a:solidFill>
                <a:latin typeface="Calibri" pitchFamily="34" charset="0"/>
              </a:rPr>
              <a:t>delle Bandiere - Parlamento Europeo</a:t>
            </a:r>
            <a:br>
              <a:rPr lang="it-IT" sz="18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1800" b="1" dirty="0">
                <a:solidFill>
                  <a:schemeClr val="tx2"/>
                </a:solidFill>
                <a:latin typeface="Calibri" pitchFamily="34" charset="0"/>
              </a:rPr>
              <a:t>Via IV Novembre 149 Roma</a:t>
            </a:r>
            <a:r>
              <a:rPr lang="it-IT" sz="1600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it-IT" sz="1600" dirty="0">
                <a:solidFill>
                  <a:schemeClr val="tx2"/>
                </a:solidFill>
                <a:latin typeface="Calibri" pitchFamily="34" charset="0"/>
              </a:rPr>
            </a:br>
            <a:endParaRPr lang="it-IT" sz="1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12968" cy="4608512"/>
          </a:xfrm>
        </p:spPr>
        <p:txBody>
          <a:bodyPr>
            <a:noAutofit/>
          </a:bodyPr>
          <a:lstStyle/>
          <a:p>
            <a:pPr algn="l"/>
            <a:r>
              <a:rPr lang="it-IT" sz="1200" b="1" i="1" dirty="0">
                <a:solidFill>
                  <a:schemeClr val="tx2"/>
                </a:solidFill>
                <a:latin typeface="Calibri" pitchFamily="34" charset="0"/>
              </a:rPr>
              <a:t>Introduzione</a:t>
            </a:r>
            <a:endParaRPr lang="it-IT" sz="1200" dirty="0">
              <a:solidFill>
                <a:schemeClr val="tx2"/>
              </a:solidFill>
              <a:latin typeface="Calibri" pitchFamily="34" charset="0"/>
            </a:endParaRPr>
          </a:p>
          <a:p>
            <a:pPr algn="l"/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 </a:t>
            </a:r>
            <a:r>
              <a:rPr lang="it-IT" sz="1400" b="1" dirty="0" smtClean="0">
                <a:solidFill>
                  <a:schemeClr val="tx2"/>
                </a:solidFill>
                <a:latin typeface="Calibri" pitchFamily="34" charset="0"/>
              </a:rPr>
              <a:t>Andrea </a:t>
            </a:r>
            <a:r>
              <a:rPr lang="it-IT" sz="1400" b="1" dirty="0">
                <a:solidFill>
                  <a:schemeClr val="tx2"/>
                </a:solidFill>
                <a:latin typeface="Calibri" pitchFamily="34" charset="0"/>
              </a:rPr>
              <a:t>Camporese 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- Presidente dell'AdEPP</a:t>
            </a:r>
          </a:p>
          <a:p>
            <a:pPr algn="l"/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“Rapporto sui professionisti, le sfide e le misure a sostegno della competitività”</a:t>
            </a:r>
          </a:p>
          <a:p>
            <a:pPr algn="l"/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 </a:t>
            </a:r>
          </a:p>
          <a:p>
            <a:pPr algn="l"/>
            <a:r>
              <a:rPr lang="it-IT" sz="1200" b="1" i="1" dirty="0">
                <a:solidFill>
                  <a:schemeClr val="tx2"/>
                </a:solidFill>
                <a:latin typeface="Calibri" pitchFamily="34" charset="0"/>
              </a:rPr>
              <a:t>Rappresentanti della Commissione Europea</a:t>
            </a:r>
            <a:endParaRPr lang="it-IT" sz="1200" dirty="0">
              <a:solidFill>
                <a:schemeClr val="tx2"/>
              </a:solidFill>
              <a:latin typeface="Calibri" pitchFamily="34" charset="0"/>
            </a:endParaRPr>
          </a:p>
          <a:p>
            <a:pPr algn="l"/>
            <a:r>
              <a:rPr lang="it-IT" sz="1200" b="1" dirty="0" smtClean="0">
                <a:solidFill>
                  <a:schemeClr val="tx2"/>
                </a:solidFill>
                <a:latin typeface="Calibri" pitchFamily="34" charset="0"/>
              </a:rPr>
              <a:t>DG </a:t>
            </a:r>
            <a:r>
              <a:rPr lang="it-IT" sz="1200" b="1" dirty="0">
                <a:solidFill>
                  <a:schemeClr val="tx2"/>
                </a:solidFill>
                <a:latin typeface="Calibri" pitchFamily="34" charset="0"/>
              </a:rPr>
              <a:t>Mercato Interno, industria e imprenditoria (DG GROW)</a:t>
            </a:r>
          </a:p>
          <a:p>
            <a:pPr algn="l"/>
            <a:r>
              <a:rPr lang="it-IT" sz="1200" b="1" dirty="0">
                <a:solidFill>
                  <a:schemeClr val="tx2"/>
                </a:solidFill>
                <a:latin typeface="Calibri" pitchFamily="34" charset="0"/>
              </a:rPr>
              <a:t> </a:t>
            </a:r>
          </a:p>
          <a:p>
            <a:pPr algn="l"/>
            <a:r>
              <a:rPr lang="it-IT" sz="1200" b="1" i="1" dirty="0">
                <a:solidFill>
                  <a:schemeClr val="tx2"/>
                </a:solidFill>
                <a:latin typeface="Calibri" pitchFamily="34" charset="0"/>
              </a:rPr>
              <a:t>Tavola </a:t>
            </a:r>
            <a:r>
              <a:rPr lang="it-IT" sz="1200" b="1" i="1" dirty="0" smtClean="0">
                <a:solidFill>
                  <a:schemeClr val="tx2"/>
                </a:solidFill>
                <a:latin typeface="Calibri" pitchFamily="34" charset="0"/>
              </a:rPr>
              <a:t>Rotonda </a:t>
            </a:r>
            <a:r>
              <a:rPr lang="it-IT" sz="1200" b="1" i="1" dirty="0">
                <a:solidFill>
                  <a:schemeClr val="tx2"/>
                </a:solidFill>
                <a:latin typeface="Calibri" pitchFamily="34" charset="0"/>
              </a:rPr>
              <a:t> </a:t>
            </a:r>
            <a:r>
              <a:rPr lang="it-IT" sz="1200" b="1" dirty="0" smtClean="0">
                <a:solidFill>
                  <a:schemeClr val="tx2"/>
                </a:solidFill>
                <a:latin typeface="Calibri" pitchFamily="34" charset="0"/>
              </a:rPr>
              <a:t>"</a:t>
            </a:r>
            <a:r>
              <a:rPr lang="it-IT" sz="1200" b="1" dirty="0">
                <a:solidFill>
                  <a:schemeClr val="tx2"/>
                </a:solidFill>
                <a:latin typeface="Calibri" pitchFamily="34" charset="0"/>
              </a:rPr>
              <a:t>L'importanza dell'Europa per i liberi </a:t>
            </a:r>
            <a:r>
              <a:rPr lang="it-IT" sz="1200" b="1" dirty="0" smtClean="0">
                <a:solidFill>
                  <a:schemeClr val="tx2"/>
                </a:solidFill>
                <a:latin typeface="Calibri" pitchFamily="34" charset="0"/>
              </a:rPr>
              <a:t>professionisti“</a:t>
            </a:r>
            <a:endParaRPr lang="it-IT" sz="1200" b="1" dirty="0">
              <a:solidFill>
                <a:schemeClr val="tx2"/>
              </a:solidFill>
              <a:latin typeface="Calibri" pitchFamily="34" charset="0"/>
            </a:endParaRPr>
          </a:p>
          <a:p>
            <a:pPr algn="l"/>
            <a:r>
              <a:rPr lang="it-IT" sz="1400" b="1" dirty="0" smtClean="0">
                <a:solidFill>
                  <a:schemeClr val="tx2"/>
                </a:solidFill>
                <a:latin typeface="Calibri" pitchFamily="34" charset="0"/>
              </a:rPr>
              <a:t>Marina </a:t>
            </a:r>
            <a:r>
              <a:rPr lang="it-IT" sz="1400" b="1" dirty="0">
                <a:solidFill>
                  <a:schemeClr val="tx2"/>
                </a:solidFill>
                <a:latin typeface="Calibri" pitchFamily="34" charset="0"/>
              </a:rPr>
              <a:t>Calderone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, Presidente CUP e CESE</a:t>
            </a:r>
          </a:p>
          <a:p>
            <a:pPr algn="l"/>
            <a:r>
              <a:rPr lang="it-IT" sz="1400" b="1" dirty="0" smtClean="0">
                <a:solidFill>
                  <a:schemeClr val="tx2"/>
                </a:solidFill>
                <a:latin typeface="Calibri" pitchFamily="34" charset="0"/>
              </a:rPr>
              <a:t>Gaetano </a:t>
            </a:r>
            <a:r>
              <a:rPr lang="it-IT" sz="1400" b="1" dirty="0">
                <a:solidFill>
                  <a:schemeClr val="tx2"/>
                </a:solidFill>
                <a:latin typeface="Calibri" pitchFamily="34" charset="0"/>
              </a:rPr>
              <a:t>Stella</a:t>
            </a:r>
            <a:r>
              <a:rPr lang="it-IT" sz="1200" b="1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Presidente </a:t>
            </a:r>
            <a:r>
              <a:rPr lang="it-IT" sz="1200" dirty="0" err="1">
                <a:solidFill>
                  <a:schemeClr val="tx2"/>
                </a:solidFill>
                <a:latin typeface="Calibri" pitchFamily="34" charset="0"/>
              </a:rPr>
              <a:t>Confprofessioni</a:t>
            </a:r>
            <a:endParaRPr lang="it-IT" sz="1200" dirty="0">
              <a:solidFill>
                <a:schemeClr val="tx2"/>
              </a:solidFill>
              <a:latin typeface="Calibri" pitchFamily="34" charset="0"/>
            </a:endParaRPr>
          </a:p>
          <a:p>
            <a:pPr algn="l"/>
            <a:r>
              <a:rPr lang="it-IT" sz="1400" b="1" dirty="0" smtClean="0">
                <a:solidFill>
                  <a:schemeClr val="tx2"/>
                </a:solidFill>
                <a:latin typeface="Calibri" pitchFamily="34" charset="0"/>
              </a:rPr>
              <a:t>Armando </a:t>
            </a:r>
            <a:r>
              <a:rPr lang="it-IT" sz="1400" b="1" dirty="0" err="1">
                <a:solidFill>
                  <a:schemeClr val="tx2"/>
                </a:solidFill>
                <a:latin typeface="Calibri" pitchFamily="34" charset="0"/>
              </a:rPr>
              <a:t>Zambrano</a:t>
            </a:r>
            <a:r>
              <a:rPr lang="it-IT" sz="1400" b="1" dirty="0">
                <a:solidFill>
                  <a:schemeClr val="tx2"/>
                </a:solidFill>
                <a:latin typeface="Calibri" pitchFamily="34" charset="0"/>
              </a:rPr>
              <a:t>,</a:t>
            </a:r>
            <a:r>
              <a:rPr lang="it-IT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Coordinatore Rete Professioni Tecniche</a:t>
            </a:r>
          </a:p>
          <a:p>
            <a:pPr algn="l"/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 </a:t>
            </a:r>
          </a:p>
          <a:p>
            <a:pPr algn="l"/>
            <a:r>
              <a:rPr lang="it-IT" sz="1200" b="1" i="1" dirty="0">
                <a:solidFill>
                  <a:schemeClr val="tx2"/>
                </a:solidFill>
                <a:latin typeface="Calibri" pitchFamily="34" charset="0"/>
              </a:rPr>
              <a:t>L'Italia e l' Europa a sostegno delle professioni</a:t>
            </a:r>
            <a:endParaRPr lang="it-IT" sz="1200" dirty="0">
              <a:solidFill>
                <a:schemeClr val="tx2"/>
              </a:solidFill>
              <a:latin typeface="Calibri" pitchFamily="34" charset="0"/>
            </a:endParaRPr>
          </a:p>
          <a:p>
            <a:pPr algn="l"/>
            <a:r>
              <a:rPr lang="it-IT" sz="1400" dirty="0">
                <a:solidFill>
                  <a:schemeClr val="tx2"/>
                </a:solidFill>
                <a:latin typeface="Calibri" pitchFamily="34" charset="0"/>
              </a:rPr>
              <a:t> </a:t>
            </a:r>
            <a:r>
              <a:rPr lang="it-IT" sz="1400" b="1" dirty="0" smtClean="0">
                <a:solidFill>
                  <a:schemeClr val="tx2"/>
                </a:solidFill>
                <a:latin typeface="Calibri" pitchFamily="34" charset="0"/>
              </a:rPr>
              <a:t>Andrea </a:t>
            </a:r>
            <a:r>
              <a:rPr lang="it-IT" sz="1400" b="1" dirty="0" err="1">
                <a:solidFill>
                  <a:schemeClr val="tx2"/>
                </a:solidFill>
                <a:latin typeface="Calibri" pitchFamily="34" charset="0"/>
              </a:rPr>
              <a:t>Mandelli</a:t>
            </a:r>
            <a:r>
              <a:rPr lang="it-IT" sz="1400" b="1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Presidente della Federazione Ordini Farmacisti Italiani</a:t>
            </a:r>
          </a:p>
          <a:p>
            <a:pPr algn="l"/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 </a:t>
            </a:r>
            <a:r>
              <a:rPr lang="it-IT" sz="1400" b="1" dirty="0" smtClean="0">
                <a:solidFill>
                  <a:schemeClr val="tx2"/>
                </a:solidFill>
                <a:latin typeface="Calibri" pitchFamily="34" charset="0"/>
              </a:rPr>
              <a:t>Simona </a:t>
            </a:r>
            <a:r>
              <a:rPr lang="it-IT" sz="1400" b="1" dirty="0">
                <a:solidFill>
                  <a:schemeClr val="tx2"/>
                </a:solidFill>
                <a:latin typeface="Calibri" pitchFamily="34" charset="0"/>
              </a:rPr>
              <a:t>Vicari</a:t>
            </a:r>
            <a:r>
              <a:rPr lang="it-IT" sz="1200" b="1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Sottosegretario di Stato del Ministero dello Sviluppo Economico</a:t>
            </a:r>
          </a:p>
          <a:p>
            <a:pPr algn="l"/>
            <a:r>
              <a:rPr lang="it-IT" sz="1200" b="1" dirty="0">
                <a:solidFill>
                  <a:schemeClr val="tx2"/>
                </a:solidFill>
                <a:latin typeface="Calibri" pitchFamily="34" charset="0"/>
              </a:rPr>
              <a:t> </a:t>
            </a:r>
            <a:r>
              <a:rPr lang="it-IT" sz="1200" b="1" dirty="0" smtClean="0">
                <a:solidFill>
                  <a:schemeClr val="tx2"/>
                </a:solidFill>
                <a:latin typeface="Calibri" pitchFamily="34" charset="0"/>
              </a:rPr>
              <a:t>MEP </a:t>
            </a:r>
            <a:r>
              <a:rPr lang="it-IT" sz="1400" b="1" dirty="0">
                <a:solidFill>
                  <a:schemeClr val="tx2"/>
                </a:solidFill>
                <a:latin typeface="Calibri" pitchFamily="34" charset="0"/>
              </a:rPr>
              <a:t>Nicola Danti 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- </a:t>
            </a:r>
            <a:r>
              <a:rPr lang="it-IT" sz="1200" dirty="0" err="1">
                <a:solidFill>
                  <a:schemeClr val="tx2"/>
                </a:solidFill>
                <a:latin typeface="Calibri" pitchFamily="34" charset="0"/>
              </a:rPr>
              <a:t>S&amp;D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algn="l"/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 </a:t>
            </a:r>
            <a:endParaRPr lang="it-IT" sz="12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l"/>
            <a:r>
              <a:rPr lang="it-IT" sz="1200" b="1" i="1" dirty="0" smtClean="0">
                <a:solidFill>
                  <a:schemeClr val="tx2"/>
                </a:solidFill>
                <a:latin typeface="Calibri" pitchFamily="34" charset="0"/>
              </a:rPr>
              <a:t>I </a:t>
            </a:r>
            <a:r>
              <a:rPr lang="it-IT" sz="1200" b="1" i="1" dirty="0">
                <a:solidFill>
                  <a:schemeClr val="tx2"/>
                </a:solidFill>
                <a:latin typeface="Calibri" pitchFamily="34" charset="0"/>
              </a:rPr>
              <a:t>risultati raggiunti</a:t>
            </a:r>
            <a:endParaRPr lang="it-IT" sz="1200" b="1" dirty="0">
              <a:solidFill>
                <a:schemeClr val="tx2"/>
              </a:solidFill>
              <a:latin typeface="Calibri" pitchFamily="34" charset="0"/>
            </a:endParaRPr>
          </a:p>
          <a:p>
            <a:pPr algn="l"/>
            <a:r>
              <a:rPr lang="it-IT" sz="1400" b="1" dirty="0" smtClean="0">
                <a:solidFill>
                  <a:schemeClr val="tx2"/>
                </a:solidFill>
                <a:latin typeface="Calibri" pitchFamily="34" charset="0"/>
              </a:rPr>
              <a:t>Antonio </a:t>
            </a:r>
            <a:r>
              <a:rPr lang="it-IT" sz="1400" b="1" dirty="0" err="1">
                <a:solidFill>
                  <a:schemeClr val="tx2"/>
                </a:solidFill>
                <a:latin typeface="Calibri" pitchFamily="34" charset="0"/>
              </a:rPr>
              <a:t>Tajani</a:t>
            </a:r>
            <a:r>
              <a:rPr lang="it-IT" sz="1400" dirty="0">
                <a:solidFill>
                  <a:schemeClr val="tx2"/>
                </a:solidFill>
                <a:latin typeface="Calibri" pitchFamily="34" charset="0"/>
              </a:rPr>
              <a:t>,</a:t>
            </a:r>
            <a:r>
              <a:rPr lang="it-IT" sz="1200" dirty="0">
                <a:solidFill>
                  <a:schemeClr val="tx2"/>
                </a:solidFill>
                <a:latin typeface="Calibri" pitchFamily="34" charset="0"/>
              </a:rPr>
              <a:t> Primo Vice Presidente Parlamento Europeo</a:t>
            </a:r>
          </a:p>
          <a:p>
            <a:pPr algn="l"/>
            <a:endParaRPr lang="it-IT" sz="1200" dirty="0">
              <a:solidFill>
                <a:schemeClr val="tx2"/>
              </a:solidFill>
            </a:endParaRPr>
          </a:p>
        </p:txBody>
      </p:sp>
      <p:pic>
        <p:nvPicPr>
          <p:cNvPr id="1026" name="Picture 2" descr="logo-parlamento_500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01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</Words>
  <Application>Microsoft Office PowerPoint</Application>
  <PresentationFormat>Presentazione su schermo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 L'Unione Europea e i liberi professionisti Venerdì 20 Novembre 10:00 - 13:00 Sala delle Bandiere - Parlamento Europeo Via IV Novembre 149 Roma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L'Unione Europea e i liberi professionisti Venerdì 20 Novembre 10:00 - 13:00 Sala delle Bandiere - Parlamento Europeo Via IV Novembre 149 Roma</dc:title>
  <dc:creator>adepp</dc:creator>
  <cp:lastModifiedBy>adepp</cp:lastModifiedBy>
  <cp:revision>3</cp:revision>
  <dcterms:created xsi:type="dcterms:W3CDTF">2015-11-10T09:56:01Z</dcterms:created>
  <dcterms:modified xsi:type="dcterms:W3CDTF">2015-11-10T10:19:00Z</dcterms:modified>
</cp:coreProperties>
</file>