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9" r:id="rId3"/>
    <p:sldId id="346" r:id="rId4"/>
    <p:sldId id="347" r:id="rId5"/>
    <p:sldId id="350" r:id="rId6"/>
    <p:sldId id="339" r:id="rId7"/>
    <p:sldId id="345" r:id="rId8"/>
  </p:sldIdLst>
  <p:sldSz cx="9144000" cy="6858000" type="screen4x3"/>
  <p:notesSz cx="6888163" cy="100171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535A1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1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41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pPr>
              <a:defRPr/>
            </a:pPr>
            <a:fld id="{E1B79A1A-821F-4D02-9797-16A1142AB7E8}" type="datetimeFigureOut">
              <a:rPr lang="it-IT"/>
              <a:pPr>
                <a:defRPr/>
              </a:pPr>
              <a:t>21/09/2017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14107"/>
            <a:ext cx="2985621" cy="50141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0934" y="9514107"/>
            <a:ext cx="2985621" cy="50141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pPr>
              <a:defRPr/>
            </a:pPr>
            <a:fld id="{494D3650-8DCE-48A1-B478-2A6412464A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306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1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1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EACAA311-B4E8-4425-8892-93CA8EF8AE7F}" type="datetimeFigureOut">
              <a:rPr lang="it-IT" smtClean="0"/>
              <a:pPr/>
              <a:t>21/09/2017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495" y="4757854"/>
            <a:ext cx="5511174" cy="4507946"/>
          </a:xfrm>
          <a:prstGeom prst="rect">
            <a:avLst/>
          </a:prstGeom>
        </p:spPr>
        <p:txBody>
          <a:bodyPr vert="horz" lIns="92428" tIns="46214" rIns="92428" bIns="46214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4107"/>
            <a:ext cx="2985621" cy="50141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0934" y="9514107"/>
            <a:ext cx="2985621" cy="50141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913EE41-8F66-4771-83DF-24B82DF14DB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1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596B-F4B5-4CC9-A11E-42815DB7A2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6D907-7F6E-4D79-9CC1-75861578D4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67C62-4CC6-4381-8F01-F053713FD3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AFEE-4C97-459D-B6CF-559328C348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16A04-7027-461A-9567-28A6CDA7D6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165B-33E2-4D0C-BBFA-4DE2F0CA45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17FEC-620D-4676-A361-DE9E667EEF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B1405-7C07-4CF2-BD2C-8B587240AE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FA7D-28CC-4FCE-8CBB-561B4AFC8F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F3708-E236-4564-B0B4-3D3B536A05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75FC-959E-495C-938D-B84C573F7A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08472E-2AB5-478E-83D6-F5EE73FEB5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itinerariprevidenziali.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1"/>
          <p:cNvSpPr txBox="1">
            <a:spLocks noChangeArrowheads="1"/>
          </p:cNvSpPr>
          <p:nvPr/>
        </p:nvSpPr>
        <p:spPr bwMode="auto">
          <a:xfrm>
            <a:off x="0" y="8382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altLang="it-IT" sz="2400" b="1" dirty="0">
                <a:solidFill>
                  <a:srgbClr val="ED7D31"/>
                </a:solidFill>
              </a:rPr>
              <a:t>TAVOLO </a:t>
            </a:r>
            <a:r>
              <a:rPr lang="it-IT" altLang="it-IT" sz="2400" b="1" dirty="0" err="1">
                <a:solidFill>
                  <a:srgbClr val="ED7D31"/>
                </a:solidFill>
              </a:rPr>
              <a:t>DI</a:t>
            </a:r>
            <a:r>
              <a:rPr lang="it-IT" altLang="it-IT" sz="2400" b="1" dirty="0">
                <a:solidFill>
                  <a:srgbClr val="ED7D31"/>
                </a:solidFill>
              </a:rPr>
              <a:t> LAVORO SULLA NON AUTOSUFFICIENZA</a:t>
            </a:r>
          </a:p>
        </p:txBody>
      </p:sp>
      <p:sp>
        <p:nvSpPr>
          <p:cNvPr id="2051" name="Sottotitolo 2"/>
          <p:cNvSpPr txBox="1">
            <a:spLocks/>
          </p:cNvSpPr>
          <p:nvPr/>
        </p:nvSpPr>
        <p:spPr bwMode="auto">
          <a:xfrm>
            <a:off x="1625600" y="3983038"/>
            <a:ext cx="72612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altLang="it-IT" sz="2000" b="1" dirty="0">
                <a:solidFill>
                  <a:srgbClr val="595959"/>
                </a:solidFill>
              </a:rPr>
              <a:t>Laura Crescentini</a:t>
            </a:r>
          </a:p>
          <a:p>
            <a:pPr>
              <a:spcBef>
                <a:spcPct val="20000"/>
              </a:spcBef>
            </a:pPr>
            <a:r>
              <a:rPr lang="it-IT" altLang="it-IT" sz="2000" dirty="0">
                <a:solidFill>
                  <a:srgbClr val="595959"/>
                </a:solidFill>
              </a:rPr>
              <a:t>Coordinatore Tecnico Assoprevidenza</a:t>
            </a:r>
          </a:p>
          <a:p>
            <a:pPr>
              <a:spcBef>
                <a:spcPct val="20000"/>
              </a:spcBef>
            </a:pPr>
            <a:r>
              <a:rPr lang="it-IT" altLang="it-IT" sz="2000" dirty="0">
                <a:solidFill>
                  <a:srgbClr val="595959"/>
                </a:solidFill>
              </a:rPr>
              <a:t>CTS Itinerari Previdenziali</a:t>
            </a:r>
          </a:p>
          <a:p>
            <a:pPr>
              <a:spcBef>
                <a:spcPct val="20000"/>
              </a:spcBef>
            </a:pPr>
            <a:r>
              <a:rPr lang="it-IT" altLang="it-IT" sz="2000" b="1" dirty="0">
                <a:solidFill>
                  <a:srgbClr val="595959"/>
                </a:solidFill>
              </a:rPr>
              <a:t>Martedì 20 settembre 2017</a:t>
            </a:r>
            <a:br>
              <a:rPr lang="it-IT" altLang="it-IT" sz="2000" b="1" dirty="0">
                <a:solidFill>
                  <a:srgbClr val="595959"/>
                </a:solidFill>
              </a:rPr>
            </a:br>
            <a:r>
              <a:rPr lang="it-IT" altLang="it-IT" sz="2000" dirty="0">
                <a:solidFill>
                  <a:srgbClr val="595959"/>
                </a:solidFill>
              </a:rPr>
              <a:t>Fondazione ENPAM, Roma</a:t>
            </a:r>
            <a:r>
              <a:rPr lang="it-IT" altLang="it-IT" sz="2400" dirty="0">
                <a:solidFill>
                  <a:srgbClr val="595959"/>
                </a:solidFill>
                <a:latin typeface="Lato" pitchFamily="34" charset="0"/>
              </a:rPr>
              <a:t/>
            </a:r>
            <a:br>
              <a:rPr lang="it-IT" altLang="it-IT" sz="2400" dirty="0">
                <a:solidFill>
                  <a:srgbClr val="595959"/>
                </a:solidFill>
                <a:latin typeface="Lato" pitchFamily="34" charset="0"/>
              </a:rPr>
            </a:br>
            <a:endParaRPr lang="it-IT" altLang="it-IT" sz="2400" dirty="0">
              <a:solidFill>
                <a:srgbClr val="595959"/>
              </a:solidFill>
              <a:latin typeface="Lato" pitchFamily="34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400175" y="1491139"/>
            <a:ext cx="7926389" cy="2387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00000"/>
              </a:lnSpc>
              <a:defRPr/>
            </a:pPr>
            <a:endParaRPr lang="it-IT" altLang="it-IT" sz="1950" b="1" dirty="0">
              <a:solidFill>
                <a:srgbClr val="ED7D31"/>
              </a:solidFill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ED7D31"/>
                </a:solidFill>
              </a:rPr>
              <a:t>Approfondimento per un nuovo disegno organico per la copertura di non autosufficienza</a:t>
            </a:r>
          </a:p>
          <a:p>
            <a:pPr>
              <a:defRPr/>
            </a:pPr>
            <a:endParaRPr lang="it-IT" altLang="it-IT" sz="2600" b="1" dirty="0">
              <a:solidFill>
                <a:srgbClr val="ED7D31"/>
              </a:solidFill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ED7D31"/>
                </a:solidFill>
              </a:rPr>
              <a:t>Spunti di riflessione sull’assistenza domiciliare</a:t>
            </a:r>
          </a:p>
          <a:p>
            <a:pPr>
              <a:defRPr/>
            </a:pPr>
            <a:endParaRPr lang="it-IT" altLang="it-IT" sz="2600" b="1" dirty="0">
              <a:solidFill>
                <a:srgbClr val="ED7D31"/>
              </a:solidFill>
            </a:endParaRPr>
          </a:p>
          <a:p>
            <a:pPr>
              <a:defRPr/>
            </a:pPr>
            <a:endParaRPr lang="it-IT" altLang="it-IT" sz="2800" b="1" dirty="0">
              <a:solidFill>
                <a:srgbClr val="ED7D31"/>
              </a:solidFill>
            </a:endParaRPr>
          </a:p>
        </p:txBody>
      </p:sp>
      <p:pic>
        <p:nvPicPr>
          <p:cNvPr id="5" name="shape20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152400"/>
            <a:ext cx="1609725" cy="733425"/>
          </a:xfrm>
          <a:prstGeom prst="rect">
            <a:avLst/>
          </a:prstGeom>
          <a:noFill/>
        </p:spPr>
      </p:pic>
      <p:pic>
        <p:nvPicPr>
          <p:cNvPr id="7" name="Immagine 6" descr="http://www.itinerariprevidenziali.it/contents/instance16/images/logo-itinerari-previdenziali.png">
            <a:hlinkClick r:id="rId4"/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7" r="18012"/>
          <a:stretch/>
        </p:blipFill>
        <p:spPr bwMode="auto">
          <a:xfrm>
            <a:off x="685800" y="152400"/>
            <a:ext cx="1428750" cy="809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5181600"/>
          </a:xfrm>
        </p:spPr>
        <p:txBody>
          <a:bodyPr/>
          <a:lstStyle/>
          <a:p>
            <a:pPr marL="360363" indent="-360363" algn="just">
              <a:buFont typeface="Wingdings" pitchFamily="2" charset="2"/>
              <a:buChar char="Ø"/>
            </a:pPr>
            <a:r>
              <a:rPr lang="it-IT" altLang="it-IT" sz="2400" dirty="0"/>
              <a:t>intervento pubblico: monetario =&gt; indennità di accompagnamento € 6.185 annui nel 2017, nel 2016 quasi 10 mld di  € di spesa totale per gli over 65;</a:t>
            </a:r>
          </a:p>
          <a:p>
            <a:pPr marL="360363" indent="-360363" algn="just">
              <a:buFont typeface="Wingdings" pitchFamily="2" charset="2"/>
              <a:buChar char="Ø"/>
            </a:pPr>
            <a:r>
              <a:rPr lang="it-IT" altLang="it-IT" sz="2400" dirty="0"/>
              <a:t>prestazioni ADI e SAD chiaramente insufficienti e con un trend in diminuzione (meno di 20 ore/anno per assistito);</a:t>
            </a:r>
          </a:p>
          <a:p>
            <a:pPr marL="360363" indent="-360363" algn="just">
              <a:buFont typeface="Wingdings" pitchFamily="2" charset="2"/>
              <a:buChar char="Ø"/>
            </a:pPr>
            <a:r>
              <a:rPr lang="it-IT" altLang="it-IT" sz="2400" dirty="0"/>
              <a:t>ruolo centrale delle famiglie =&gt; </a:t>
            </a:r>
            <a:r>
              <a:rPr lang="it-IT" altLang="it-IT" sz="2400" dirty="0" err="1"/>
              <a:t>caregivers</a:t>
            </a:r>
            <a:r>
              <a:rPr lang="it-IT" altLang="it-IT" sz="2400" dirty="0"/>
              <a:t> “informali”: 3,3 </a:t>
            </a:r>
            <a:r>
              <a:rPr lang="it-IT" altLang="it-IT" sz="2400" dirty="0" err="1"/>
              <a:t>mil</a:t>
            </a:r>
            <a:r>
              <a:rPr lang="it-IT" altLang="it-IT" sz="2400" dirty="0"/>
              <a:t> di persone = 8,6% popolazione adulta;</a:t>
            </a:r>
          </a:p>
          <a:p>
            <a:pPr marL="360363" indent="-360363" algn="just">
              <a:buFont typeface="Wingdings" pitchFamily="2" charset="2"/>
              <a:buChar char="Ø"/>
            </a:pPr>
            <a:r>
              <a:rPr lang="it-IT" altLang="it-IT" sz="2400" dirty="0"/>
              <a:t>elevata percentuale di anziani proprietari di casa: 80% (10 </a:t>
            </a:r>
            <a:r>
              <a:rPr lang="it-IT" altLang="it-IT" sz="2400" dirty="0" err="1"/>
              <a:t>mil</a:t>
            </a:r>
            <a:r>
              <a:rPr lang="it-IT" altLang="it-IT" sz="2400" dirty="0"/>
              <a:t>) per gli over 65. Nel 41% delle case di proprietà è presente un anziano;</a:t>
            </a:r>
          </a:p>
          <a:p>
            <a:pPr marL="360363" indent="-360363" algn="just">
              <a:buFont typeface="Wingdings" pitchFamily="2" charset="2"/>
              <a:buChar char="Ø"/>
            </a:pPr>
            <a:r>
              <a:rPr lang="it-IT" altLang="it-IT" sz="2400" dirty="0"/>
              <a:t>Oltre mezzo milione di famiglie ha utilizzato tutti i propri risparmi o venduto l’abitazione o si è indebitata per l’assistenza ad un anziano.</a:t>
            </a:r>
          </a:p>
          <a:p>
            <a:pPr marL="360363" indent="-360363" algn="just">
              <a:spcBef>
                <a:spcPts val="1200"/>
              </a:spcBef>
              <a:buNone/>
            </a:pPr>
            <a:r>
              <a:rPr lang="it-IT" altLang="it-IT" sz="2000" b="1" dirty="0">
                <a:solidFill>
                  <a:srgbClr val="002060"/>
                </a:solidFill>
              </a:rPr>
              <a:t>   * </a:t>
            </a:r>
            <a:r>
              <a:rPr lang="it-IT" altLang="it-IT" sz="1800" dirty="0"/>
              <a:t>Fonte: dati Auser, Censis, CREA Sanità, Istat</a:t>
            </a:r>
            <a:endParaRPr lang="it-IT" altLang="it-IT" sz="1800" dirty="0">
              <a:solidFill>
                <a:srgbClr val="002060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it-IT" altLang="it-IT" sz="3600" b="1" dirty="0">
                <a:solidFill>
                  <a:srgbClr val="FF9933"/>
                </a:solidFill>
              </a:rPr>
              <a:t>Assistenza domiciliare: dati di </a:t>
            </a:r>
            <a:r>
              <a:rPr lang="it-IT" altLang="it-IT" sz="3600" b="1" dirty="0" err="1">
                <a:solidFill>
                  <a:srgbClr val="FF9933"/>
                </a:solidFill>
              </a:rPr>
              <a:t>contesto*</a:t>
            </a:r>
            <a:endParaRPr lang="it-IT" altLang="it-IT" sz="3600" b="1" kern="1200" dirty="0">
              <a:solidFill>
                <a:srgbClr val="ED7D31"/>
              </a:solidFill>
            </a:endParaRPr>
          </a:p>
        </p:txBody>
      </p:sp>
      <p:pic>
        <p:nvPicPr>
          <p:cNvPr id="14" name="shape20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5" y="6124575"/>
            <a:ext cx="1609725" cy="73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4953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spesa complessiva per LTC = 1% PIL (15,6 mld €) in linea con media UE e destinata a raddoppiare entro il 2060;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diffusione della consapevolezza intervento privato =&gt; disponibilità dei “giovani” ad un risparmio di lungo periodo dedicato alla LTC (Censis stima un potenziale di finanziamento di 17 mld annui)</a:t>
            </a:r>
          </a:p>
          <a:p>
            <a:pPr algn="just">
              <a:buNone/>
            </a:pPr>
            <a:endParaRPr lang="it-IT" altLang="it-IT" sz="2800" dirty="0"/>
          </a:p>
          <a:p>
            <a:pPr algn="ctr">
              <a:spcBef>
                <a:spcPts val="0"/>
              </a:spcBef>
              <a:buNone/>
            </a:pPr>
            <a:endParaRPr lang="it-IT" altLang="it-IT" sz="2800" b="1" dirty="0">
              <a:solidFill>
                <a:srgbClr val="002060"/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it-IT" altLang="it-IT" sz="2800" b="1" dirty="0">
                <a:solidFill>
                  <a:srgbClr val="002060"/>
                </a:solidFill>
              </a:rPr>
              <a:t>Più che un problema di ammontare di risorse è un problema di allocazione efficace</a:t>
            </a:r>
          </a:p>
          <a:p>
            <a:pPr algn="just">
              <a:buNone/>
            </a:pPr>
            <a:endParaRPr lang="it-IT" altLang="it-IT" sz="2000" b="1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it-IT" altLang="it-IT" sz="2000" b="1" dirty="0">
                <a:solidFill>
                  <a:srgbClr val="002060"/>
                </a:solidFill>
              </a:rPr>
              <a:t>* </a:t>
            </a:r>
            <a:r>
              <a:rPr lang="it-IT" altLang="it-IT" sz="2000" dirty="0"/>
              <a:t>Fonte: dati </a:t>
            </a:r>
            <a:r>
              <a:rPr lang="it-IT" altLang="it-IT" sz="2000" dirty="0" err="1"/>
              <a:t>Auser</a:t>
            </a:r>
            <a:r>
              <a:rPr lang="it-IT" altLang="it-IT" sz="2000" dirty="0"/>
              <a:t>, Censis, CREA Sanità, Istat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 rtlCol="0">
            <a:noAutofit/>
          </a:bodyPr>
          <a:lstStyle/>
          <a:p>
            <a:pPr marL="0" indent="0"/>
            <a:r>
              <a:rPr lang="it-IT" altLang="it-IT" sz="3600" b="1" dirty="0">
                <a:solidFill>
                  <a:srgbClr val="FF9933"/>
                </a:solidFill>
              </a:rPr>
              <a:t>Assistenza domiciliare: dati di </a:t>
            </a:r>
            <a:r>
              <a:rPr lang="it-IT" altLang="it-IT" sz="3600" b="1" dirty="0" err="1">
                <a:solidFill>
                  <a:srgbClr val="FF9933"/>
                </a:solidFill>
              </a:rPr>
              <a:t>contesto*</a:t>
            </a:r>
            <a:endParaRPr lang="it-IT" altLang="it-IT" sz="3600" b="1" dirty="0">
              <a:solidFill>
                <a:srgbClr val="002060"/>
              </a:solidFill>
            </a:endParaRPr>
          </a:p>
        </p:txBody>
      </p:sp>
      <p:pic>
        <p:nvPicPr>
          <p:cNvPr id="14" name="shape20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5" y="6124575"/>
            <a:ext cx="1609725" cy="733425"/>
          </a:xfrm>
          <a:prstGeom prst="rect">
            <a:avLst/>
          </a:prstGeom>
          <a:noFill/>
        </p:spPr>
      </p:pic>
      <p:sp>
        <p:nvSpPr>
          <p:cNvPr id="7" name="Freccia in giù 6"/>
          <p:cNvSpPr/>
          <p:nvPr/>
        </p:nvSpPr>
        <p:spPr>
          <a:xfrm>
            <a:off x="4114800" y="3886200"/>
            <a:ext cx="304800" cy="533400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4572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12 Aziende sanitarie in 11 regioni bilanciate fra Nord e Sud. Bacino di utenza: 10,5 </a:t>
            </a:r>
            <a:r>
              <a:rPr lang="it-IT" altLang="it-IT" sz="2400" dirty="0" err="1"/>
              <a:t>mil</a:t>
            </a:r>
            <a:r>
              <a:rPr lang="it-IT" altLang="it-IT" sz="2400" dirty="0"/>
              <a:t> di abitanti = 17% pop italiana;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Età media assistiti 75-80 anni. Over 65 fra il 64 e il 91%.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Articolato quadro normativo;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Processo e attori:</a:t>
            </a:r>
          </a:p>
          <a:p>
            <a:pPr algn="just">
              <a:buFont typeface="Wingdings" pitchFamily="2" charset="2"/>
              <a:buChar char="Ø"/>
            </a:pPr>
            <a:endParaRPr lang="it-IT" altLang="it-IT" sz="2400" dirty="0"/>
          </a:p>
          <a:p>
            <a:pPr algn="just">
              <a:buFont typeface="Wingdings" pitchFamily="2" charset="2"/>
              <a:buChar char="Ø"/>
            </a:pPr>
            <a:endParaRPr lang="it-IT" altLang="it-IT" sz="2400" dirty="0"/>
          </a:p>
          <a:p>
            <a:pPr algn="just">
              <a:buFont typeface="Wingdings" pitchFamily="2" charset="2"/>
              <a:buChar char="Ø"/>
            </a:pPr>
            <a:endParaRPr lang="it-IT" altLang="it-IT" sz="2400" dirty="0"/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Tre modelli di erogazione servizi: prevalenza affidamento a privati con gara;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>
                <a:solidFill>
                  <a:schemeClr val="tx2"/>
                </a:solidFill>
              </a:rPr>
              <a:t>Raro utilizzo teleassistenza</a:t>
            </a:r>
            <a:endParaRPr lang="it-IT" altLang="it-IT" sz="2000" dirty="0">
              <a:solidFill>
                <a:schemeClr val="tx2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it-IT" altLang="it-IT" sz="1600" b="1" dirty="0">
                <a:solidFill>
                  <a:srgbClr val="002060"/>
                </a:solidFill>
              </a:rPr>
              <a:t>* </a:t>
            </a:r>
            <a:r>
              <a:rPr lang="it-IT" altLang="it-IT" sz="1600" dirty="0">
                <a:solidFill>
                  <a:schemeClr val="tx2"/>
                </a:solidFill>
              </a:rPr>
              <a:t>Italia Longeva</a:t>
            </a:r>
            <a:r>
              <a:rPr lang="it-IT" altLang="it-IT" sz="1600" b="1" dirty="0">
                <a:solidFill>
                  <a:srgbClr val="002060"/>
                </a:solidFill>
              </a:rPr>
              <a:t>:</a:t>
            </a:r>
            <a:r>
              <a:rPr lang="it-IT" altLang="it-IT" sz="1600" dirty="0"/>
              <a:t> </a:t>
            </a:r>
            <a:r>
              <a:rPr lang="it-IT" altLang="it-IT" sz="1600" i="1" dirty="0"/>
              <a:t>“La babele dell’assistenza domiciliare in Italia: chi la fa come si fa”</a:t>
            </a:r>
            <a:r>
              <a:rPr lang="it-IT" altLang="it-IT" sz="1600" dirty="0"/>
              <a:t> – Luglio 2017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838200"/>
          </a:xfrm>
        </p:spPr>
        <p:txBody>
          <a:bodyPr rtlCol="0">
            <a:noAutofit/>
          </a:bodyPr>
          <a:lstStyle/>
          <a:p>
            <a:pPr marL="0" indent="0"/>
            <a:r>
              <a:rPr lang="it-IT" altLang="it-IT" sz="3600" b="1" dirty="0">
                <a:solidFill>
                  <a:srgbClr val="FF9933"/>
                </a:solidFill>
              </a:rPr>
              <a:t>Assistenza domiciliare</a:t>
            </a:r>
            <a:br>
              <a:rPr lang="it-IT" altLang="it-IT" sz="3600" b="1" dirty="0">
                <a:solidFill>
                  <a:srgbClr val="FF9933"/>
                </a:solidFill>
              </a:rPr>
            </a:br>
            <a:r>
              <a:rPr lang="it-IT" altLang="it-IT" sz="3600" b="1" dirty="0">
                <a:solidFill>
                  <a:srgbClr val="FF9933"/>
                </a:solidFill>
              </a:rPr>
              <a:t>L’indagine di Italia Longeva</a:t>
            </a:r>
            <a:endParaRPr lang="it-IT" altLang="it-IT" sz="3600" b="1" dirty="0">
              <a:solidFill>
                <a:srgbClr val="002060"/>
              </a:solidFill>
            </a:endParaRPr>
          </a:p>
        </p:txBody>
      </p:sp>
      <p:pic>
        <p:nvPicPr>
          <p:cNvPr id="14" name="shape20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5" y="6124575"/>
            <a:ext cx="1609725" cy="733425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228600" y="32766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Medico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(MMG, Ospedaliero, RSA) </a:t>
            </a:r>
          </a:p>
        </p:txBody>
      </p:sp>
      <p:sp>
        <p:nvSpPr>
          <p:cNvPr id="9" name="Rettangolo 8"/>
          <p:cNvSpPr/>
          <p:nvPr/>
        </p:nvSpPr>
        <p:spPr>
          <a:xfrm>
            <a:off x="2667000" y="3200400"/>
            <a:ext cx="1143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Punto Unico Accesso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PUA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495800" y="3048000"/>
            <a:ext cx="2362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Valutazione Multidimensionale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(Team </a:t>
            </a:r>
            <a:r>
              <a:rPr lang="it-IT" dirty="0" err="1">
                <a:solidFill>
                  <a:schemeClr val="tx1"/>
                </a:solidFill>
              </a:rPr>
              <a:t>professionsiti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3810000" y="38100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7543800" y="3276600"/>
            <a:ext cx="1371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PAI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Case manager (infermiere)</a:t>
            </a:r>
          </a:p>
        </p:txBody>
      </p:sp>
      <p:cxnSp>
        <p:nvCxnSpPr>
          <p:cNvPr id="48" name="Connettore 2 47"/>
          <p:cNvCxnSpPr>
            <a:stCxn id="12" idx="3"/>
          </p:cNvCxnSpPr>
          <p:nvPr/>
        </p:nvCxnSpPr>
        <p:spPr>
          <a:xfrm>
            <a:off x="6858000" y="38100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1905000" y="38100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4953000"/>
          </a:xfrm>
        </p:spPr>
        <p:txBody>
          <a:bodyPr/>
          <a:lstStyle/>
          <a:p>
            <a:pPr algn="just">
              <a:buNone/>
            </a:pPr>
            <a:r>
              <a:rPr lang="it-IT" altLang="it-IT" b="1" dirty="0">
                <a:solidFill>
                  <a:srgbClr val="002060"/>
                </a:solidFill>
              </a:rPr>
              <a:t>Criticità:</a:t>
            </a:r>
            <a:r>
              <a:rPr lang="it-IT" altLang="it-IT" b="1" dirty="0">
                <a:solidFill>
                  <a:srgbClr val="C00000"/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Asimmetria dimensionale e di risorse fra ASL e Comuni;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Valutazione multidimensionale caratterizzata essenzialmente dalla dimensione sanitaria;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dirty="0"/>
              <a:t>Gamma prestazioni standardizzata con prevalenza di quelle infermieristiche; ritardo attivazione delle prestazioni sociali.</a:t>
            </a:r>
          </a:p>
          <a:p>
            <a:pPr algn="just">
              <a:buFont typeface="Wingdings" pitchFamily="2" charset="2"/>
              <a:buChar char="Ø"/>
            </a:pPr>
            <a:endParaRPr lang="it-IT" altLang="it-IT" sz="2400" dirty="0"/>
          </a:p>
          <a:p>
            <a:pPr algn="just">
              <a:buFont typeface="Wingdings" pitchFamily="2" charset="2"/>
              <a:buChar char="Ø"/>
            </a:pPr>
            <a:endParaRPr lang="it-IT" altLang="it-IT" sz="2400" dirty="0"/>
          </a:p>
          <a:p>
            <a:pPr algn="just">
              <a:buFont typeface="Wingdings" pitchFamily="2" charset="2"/>
              <a:buChar char="Ø"/>
            </a:pPr>
            <a:r>
              <a:rPr lang="it-IT" altLang="it-IT" sz="2400" b="1" dirty="0">
                <a:solidFill>
                  <a:srgbClr val="002060"/>
                </a:solidFill>
              </a:rPr>
              <a:t>Mancata integrazione socio-sanitaria. Coordinamento assicurato essenzialmente dalle famiglie.</a:t>
            </a:r>
          </a:p>
          <a:p>
            <a:pPr algn="just">
              <a:buFont typeface="Wingdings" pitchFamily="2" charset="2"/>
              <a:buChar char="Ø"/>
            </a:pPr>
            <a:r>
              <a:rPr lang="it-IT" altLang="it-IT" sz="2400" b="1" dirty="0">
                <a:solidFill>
                  <a:srgbClr val="002060"/>
                </a:solidFill>
              </a:rPr>
              <a:t>Asimmetria tra domanda e offerta di assistenza</a:t>
            </a:r>
          </a:p>
          <a:p>
            <a:pPr algn="just">
              <a:buNone/>
            </a:pPr>
            <a:endParaRPr lang="it-IT" altLang="it-IT" sz="2800" dirty="0">
              <a:solidFill>
                <a:srgbClr val="002060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838200"/>
          </a:xfrm>
        </p:spPr>
        <p:txBody>
          <a:bodyPr rtlCol="0">
            <a:noAutofit/>
          </a:bodyPr>
          <a:lstStyle/>
          <a:p>
            <a:pPr marL="0" indent="0"/>
            <a:r>
              <a:rPr lang="it-IT" altLang="it-IT" sz="3600" b="1" dirty="0">
                <a:solidFill>
                  <a:srgbClr val="FF9933"/>
                </a:solidFill>
              </a:rPr>
              <a:t>Assistenza domiciliare</a:t>
            </a:r>
            <a:br>
              <a:rPr lang="it-IT" altLang="it-IT" sz="3600" b="1" dirty="0">
                <a:solidFill>
                  <a:srgbClr val="FF9933"/>
                </a:solidFill>
              </a:rPr>
            </a:br>
            <a:r>
              <a:rPr lang="it-IT" altLang="it-IT" sz="3600" b="1" dirty="0">
                <a:solidFill>
                  <a:srgbClr val="FF9933"/>
                </a:solidFill>
              </a:rPr>
              <a:t>L’indagine di Italia Longeva</a:t>
            </a:r>
            <a:endParaRPr lang="it-IT" altLang="it-IT" sz="3600" b="1" dirty="0">
              <a:solidFill>
                <a:srgbClr val="002060"/>
              </a:solidFill>
            </a:endParaRPr>
          </a:p>
        </p:txBody>
      </p:sp>
      <p:pic>
        <p:nvPicPr>
          <p:cNvPr id="14" name="shape20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5" y="6124575"/>
            <a:ext cx="1609725" cy="733425"/>
          </a:xfrm>
          <a:prstGeom prst="rect">
            <a:avLst/>
          </a:prstGeom>
          <a:noFill/>
        </p:spPr>
      </p:pic>
      <p:sp>
        <p:nvSpPr>
          <p:cNvPr id="9" name="Freccia in giù 8"/>
          <p:cNvSpPr/>
          <p:nvPr/>
        </p:nvSpPr>
        <p:spPr>
          <a:xfrm>
            <a:off x="4114800" y="3962400"/>
            <a:ext cx="304800" cy="457200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334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t-IT" sz="2400" b="1" u="sng" dirty="0">
                <a:solidFill>
                  <a:srgbClr val="002060"/>
                </a:solidFill>
              </a:rPr>
              <a:t>Mappatura e diffusione informazione =&gt; portale</a:t>
            </a:r>
          </a:p>
          <a:p>
            <a:pPr marL="719138" indent="-358775" algn="just">
              <a:buFont typeface="Arial" pitchFamily="34" charset="0"/>
              <a:buChar char="•"/>
            </a:pPr>
            <a:r>
              <a:rPr lang="it-IT" sz="2400" b="1" i="1" u="sng" dirty="0">
                <a:solidFill>
                  <a:schemeClr val="tx2"/>
                </a:solidFill>
              </a:rPr>
              <a:t>Quantitativa:</a:t>
            </a:r>
            <a:r>
              <a:rPr lang="it-IT" sz="2400" dirty="0">
                <a:solidFill>
                  <a:schemeClr val="tx2"/>
                </a:solidFill>
              </a:rPr>
              <a:t> Indicazione delle coperture attive nelle diverse modalità a livello territoriale (Regione). Necessario coinvolgimento tutti possibili attori;</a:t>
            </a:r>
          </a:p>
          <a:p>
            <a:pPr marL="719138" indent="-35877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i="1" u="sng" dirty="0">
                <a:solidFill>
                  <a:schemeClr val="tx2"/>
                </a:solidFill>
              </a:rPr>
              <a:t>Qualitativa:</a:t>
            </a:r>
            <a:r>
              <a:rPr lang="it-IT" sz="2400" dirty="0">
                <a:solidFill>
                  <a:schemeClr val="tx2"/>
                </a:solidFill>
              </a:rPr>
              <a:t> definizione standard minimi condivisi (certificazione?); profili professionali definiti e riconosciuti.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u="sng" dirty="0">
                <a:solidFill>
                  <a:srgbClr val="002060"/>
                </a:solidFill>
              </a:rPr>
              <a:t>Formazione care </a:t>
            </a:r>
            <a:r>
              <a:rPr lang="it-IT" sz="2400" b="1" u="sng" dirty="0" err="1">
                <a:solidFill>
                  <a:srgbClr val="002060"/>
                </a:solidFill>
              </a:rPr>
              <a:t>givers</a:t>
            </a:r>
            <a:r>
              <a:rPr lang="it-IT" sz="2400" b="1" u="sng" dirty="0">
                <a:solidFill>
                  <a:srgbClr val="002060"/>
                </a:solidFill>
              </a:rPr>
              <a:t>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u="sng" dirty="0">
                <a:solidFill>
                  <a:srgbClr val="002060"/>
                </a:solidFill>
              </a:rPr>
              <a:t>Diverso modello di erogazione dell’indennità di accompagnamento =&gt; servizi  </a:t>
            </a:r>
          </a:p>
          <a:p>
            <a:pPr indent="17463" algn="just">
              <a:buNone/>
            </a:pPr>
            <a:r>
              <a:rPr lang="it-IT" sz="2400" dirty="0"/>
              <a:t>Creazione presso soggetti accreditati e chiaramente individuabili – Registro - (FP, FS, SMS, impresa sociale, Assicurazioni…..?) per l’erogazione dell’IA sotto forma di servizi (proposta Fondazione </a:t>
            </a:r>
            <a:r>
              <a:rPr lang="it-IT" sz="2400" dirty="0" err="1"/>
              <a:t>Easycare</a:t>
            </a:r>
            <a:r>
              <a:rPr lang="it-IT" sz="2400" dirty="0"/>
              <a:t>).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it-IT" altLang="it-IT" sz="3200" b="1" dirty="0">
                <a:solidFill>
                  <a:srgbClr val="FF9933"/>
                </a:solidFill>
              </a:rPr>
              <a:t>Assistenza domiciliare – linee di intervento</a:t>
            </a:r>
            <a:endParaRPr lang="it-IT" altLang="it-IT" sz="3200" b="1" kern="1200" dirty="0">
              <a:solidFill>
                <a:srgbClr val="ED7D31"/>
              </a:solidFill>
            </a:endParaRPr>
          </a:p>
        </p:txBody>
      </p:sp>
      <p:pic>
        <p:nvPicPr>
          <p:cNvPr id="14" name="shape20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5" y="6124575"/>
            <a:ext cx="1609725" cy="73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334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it-IT" sz="2400" b="1" u="sng" dirty="0">
                <a:solidFill>
                  <a:srgbClr val="002060"/>
                </a:solidFill>
              </a:rPr>
              <a:t>Diffusione culture tecnoassistenza: telemedicina, </a:t>
            </a:r>
            <a:r>
              <a:rPr lang="it-IT" sz="2400" b="1" u="sng" dirty="0" err="1">
                <a:solidFill>
                  <a:srgbClr val="002060"/>
                </a:solidFill>
              </a:rPr>
              <a:t>telassistenza</a:t>
            </a:r>
            <a:r>
              <a:rPr lang="it-IT" sz="2400" b="1" u="sng" dirty="0">
                <a:solidFill>
                  <a:srgbClr val="002060"/>
                </a:solidFill>
              </a:rPr>
              <a:t>, </a:t>
            </a:r>
            <a:r>
              <a:rPr lang="it-IT" sz="2400" b="1" u="sng" dirty="0" err="1">
                <a:solidFill>
                  <a:srgbClr val="002060"/>
                </a:solidFill>
              </a:rPr>
              <a:t>ambient</a:t>
            </a:r>
            <a:r>
              <a:rPr lang="it-IT" sz="2400" b="1" u="sng" dirty="0">
                <a:solidFill>
                  <a:srgbClr val="002060"/>
                </a:solidFill>
              </a:rPr>
              <a:t> </a:t>
            </a:r>
            <a:r>
              <a:rPr lang="it-IT" sz="2400" b="1" u="sng" dirty="0" err="1">
                <a:solidFill>
                  <a:srgbClr val="002060"/>
                </a:solidFill>
              </a:rPr>
              <a:t>assisted</a:t>
            </a:r>
            <a:r>
              <a:rPr lang="it-IT" sz="2400" b="1" u="sng" dirty="0">
                <a:solidFill>
                  <a:srgbClr val="002060"/>
                </a:solidFill>
              </a:rPr>
              <a:t> living</a:t>
            </a:r>
          </a:p>
          <a:p>
            <a:pPr marL="1438275" indent="-1438275" algn="just">
              <a:buNone/>
            </a:pPr>
            <a:r>
              <a:rPr lang="it-IT" sz="2400" b="1" i="1" u="sng" dirty="0">
                <a:solidFill>
                  <a:schemeClr val="tx2"/>
                </a:solidFill>
              </a:rPr>
              <a:t>Vantaggi:</a:t>
            </a:r>
            <a:r>
              <a:rPr lang="it-IT" sz="2400" b="1" i="1" dirty="0">
                <a:solidFill>
                  <a:schemeClr val="tx2"/>
                </a:solidFill>
              </a:rPr>
              <a:t> </a:t>
            </a:r>
            <a:r>
              <a:rPr lang="it-IT" sz="2400" dirty="0">
                <a:solidFill>
                  <a:schemeClr val="tx2"/>
                </a:solidFill>
              </a:rPr>
              <a:t>maggiore capacità di </a:t>
            </a:r>
            <a:r>
              <a:rPr lang="it-IT" sz="2400" dirty="0" err="1">
                <a:solidFill>
                  <a:schemeClr val="tx2"/>
                </a:solidFill>
              </a:rPr>
              <a:t>self-management</a:t>
            </a:r>
            <a:r>
              <a:rPr lang="it-IT" sz="2400" dirty="0">
                <a:solidFill>
                  <a:schemeClr val="tx2"/>
                </a:solidFill>
              </a:rPr>
              <a:t> dell’assistito e del caregiver =&gt; maggiore soddisfazione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>
                <a:solidFill>
                  <a:schemeClr val="tx2"/>
                </a:solidFill>
              </a:rPr>
              <a:t>favorisce la permanenza a domicilio =&gt; sicurezza;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>
                <a:solidFill>
                  <a:schemeClr val="tx2"/>
                </a:solidFill>
              </a:rPr>
              <a:t>migliora l’equità nell’accesso alle cure e nei tempi di risposta;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>
                <a:solidFill>
                  <a:schemeClr val="tx2"/>
                </a:solidFill>
              </a:rPr>
              <a:t> contenimento spesa;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>
                <a:solidFill>
                  <a:schemeClr val="tx2"/>
                </a:solidFill>
              </a:rPr>
              <a:t>prevenzione perdita autonomia: utile anche per i “giovani anziani”.</a:t>
            </a:r>
          </a:p>
          <a:p>
            <a:pPr algn="just">
              <a:buFont typeface="Arial" pitchFamily="34" charset="0"/>
              <a:buChar char="•"/>
            </a:pPr>
            <a:endParaRPr lang="it-IT" sz="2400" dirty="0">
              <a:solidFill>
                <a:schemeClr val="tx2"/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it-IT" sz="2400" b="1" dirty="0">
                <a:solidFill>
                  <a:srgbClr val="002060"/>
                </a:solidFill>
              </a:rPr>
              <a:t>Riconoscimento della tecnoassistenza come nuovo setting assistenziale dal pubblico (LEA) e dal privato</a:t>
            </a:r>
          </a:p>
          <a:p>
            <a:pPr algn="just">
              <a:buNone/>
            </a:pPr>
            <a:endParaRPr lang="it-IT" sz="2400" dirty="0">
              <a:solidFill>
                <a:schemeClr val="tx2"/>
              </a:solidFill>
            </a:endParaRPr>
          </a:p>
          <a:p>
            <a:pPr algn="just">
              <a:buNone/>
            </a:pPr>
            <a:endParaRPr lang="it-IT" sz="2400" dirty="0">
              <a:solidFill>
                <a:schemeClr val="tx2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it-IT" altLang="it-IT" sz="3200" b="1" dirty="0">
                <a:solidFill>
                  <a:srgbClr val="FF9933"/>
                </a:solidFill>
              </a:rPr>
              <a:t>Assistenza domiciliare – linee di intervento</a:t>
            </a:r>
            <a:endParaRPr lang="it-IT" altLang="it-IT" sz="3200" b="1" kern="1200" dirty="0">
              <a:solidFill>
                <a:srgbClr val="ED7D31"/>
              </a:solidFill>
            </a:endParaRPr>
          </a:p>
        </p:txBody>
      </p:sp>
      <p:pic>
        <p:nvPicPr>
          <p:cNvPr id="14" name="shape205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5" y="6124575"/>
            <a:ext cx="1609725" cy="733425"/>
          </a:xfrm>
          <a:prstGeom prst="rect">
            <a:avLst/>
          </a:prstGeom>
          <a:noFill/>
        </p:spPr>
      </p:pic>
      <p:sp>
        <p:nvSpPr>
          <p:cNvPr id="5" name="Freccia in giù 4"/>
          <p:cNvSpPr/>
          <p:nvPr/>
        </p:nvSpPr>
        <p:spPr>
          <a:xfrm>
            <a:off x="4114800" y="4419600"/>
            <a:ext cx="304800" cy="533400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610</Words>
  <Application>Microsoft Office PowerPoint</Application>
  <PresentationFormat>Presentazione su schermo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Struttura predefinita</vt:lpstr>
      <vt:lpstr>Presentazione standard di PowerPoint</vt:lpstr>
      <vt:lpstr>Assistenza domiciliare: dati di contesto*</vt:lpstr>
      <vt:lpstr>Assistenza domiciliare: dati di contesto*</vt:lpstr>
      <vt:lpstr>Assistenza domiciliare L’indagine di Italia Longeva</vt:lpstr>
      <vt:lpstr>Assistenza domiciliare L’indagine di Italia Longeva</vt:lpstr>
      <vt:lpstr>Assistenza domiciliare – linee di intervento</vt:lpstr>
      <vt:lpstr>Assistenza domiciliare – linee di intervento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Crescentini</dc:creator>
  <cp:lastModifiedBy>adepp</cp:lastModifiedBy>
  <cp:revision>264</cp:revision>
  <cp:lastPrinted>1601-01-01T00:00:00Z</cp:lastPrinted>
  <dcterms:created xsi:type="dcterms:W3CDTF">1601-01-01T00:00:00Z</dcterms:created>
  <dcterms:modified xsi:type="dcterms:W3CDTF">2017-09-21T12:53:08Z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