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5" r:id="rId2"/>
    <p:sldMasterId id="2147483688" r:id="rId3"/>
    <p:sldMasterId id="214748365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2" r:id="rId6"/>
    <p:sldId id="409" r:id="rId7"/>
    <p:sldId id="410" r:id="rId8"/>
    <p:sldId id="411" r:id="rId9"/>
    <p:sldId id="412" r:id="rId10"/>
    <p:sldId id="415" r:id="rId11"/>
    <p:sldId id="413" r:id="rId12"/>
    <p:sldId id="407" r:id="rId13"/>
    <p:sldId id="404" r:id="rId14"/>
    <p:sldId id="403" r:id="rId15"/>
    <p:sldId id="420" r:id="rId16"/>
    <p:sldId id="421" r:id="rId17"/>
    <p:sldId id="419" r:id="rId18"/>
    <p:sldId id="392" r:id="rId19"/>
  </p:sldIdLst>
  <p:sldSz cx="9144000" cy="6858000" type="screen4x3"/>
  <p:notesSz cx="6646863" cy="100917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79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775" autoAdjust="0"/>
  </p:normalViewPr>
  <p:slideViewPr>
    <p:cSldViewPr>
      <p:cViewPr>
        <p:scale>
          <a:sx n="72" d="100"/>
          <a:sy n="72" d="100"/>
        </p:scale>
        <p:origin x="-1061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3179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D3218559-8FF9-4AE8-9A23-0BC721E12A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E3CF6E1C-A655-4037-A6F2-85C048328B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7972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E8F078-23E0-41F9-80E7-1742D72CCAA4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67DD430-4ABC-4C91-862B-DE3CB13391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85325"/>
            <a:ext cx="287972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4620AEE-B7DD-453A-A220-AEE6914157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5550" y="9585325"/>
            <a:ext cx="287972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6ED02-81D4-4263-9CAD-B28113EAEF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762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xmlns="" id="{86003A84-E600-49F4-8D42-B8B9C3953A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xmlns="" id="{0BB1BF85-1A07-4C4C-B56A-51BACE8E9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xmlns="" id="{2EA687F5-CB01-440C-B151-BF5CB22F29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1688" y="757238"/>
            <a:ext cx="5043487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xmlns="" id="{F7197459-23B1-4A51-B6FF-F91265089B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94250"/>
            <a:ext cx="5316537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xmlns="" id="{F37483DC-8FFE-4D19-A749-2703335639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85325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xmlns="" id="{4DD53966-C72E-43DF-B8EB-F1DC5EA74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585325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B5596E-F9A7-4A80-B168-35432833F2E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35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E00F7425-15EF-489B-A85F-62BC166A4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9724CB40-387D-42DC-9AB0-4D80315FA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5C716868-4D15-4DEC-BB41-76F15D6BA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6C318F77-C9DB-4249-9142-97A17915B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DF90A95-0A7C-4780-9F2F-7DCFB8FEE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4BC5AA-4F22-4895-8936-425F5D592E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E6C208-16F8-4505-952E-4FEAF6639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9773-BB0E-49A0-BDCA-D9A8ACD386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142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2372B93-11AF-4234-BF23-4D7965CFD8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7056DF9-E024-4B84-9DC8-D698976DA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F93F355-1C7D-482A-AF09-F14A85DDE7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393D2-73BC-4AA9-A5A2-B7E6EB4DAE5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801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46262A5-B2AD-42EF-9E88-223911ED4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19CB6FD-2165-4C5C-B54C-BFF9730BA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3903BFF-9826-4F56-A976-18EB13FB56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9D3F-9C4A-4A01-9362-D5844DCFC1C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737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fondo">
            <a:extLst>
              <a:ext uri="{FF2B5EF4-FFF2-40B4-BE49-F238E27FC236}">
                <a16:creationId xmlns:a16="http://schemas.microsoft.com/office/drawing/2014/main" xmlns="" id="{69B5EAE0-6860-4B8E-8E63-B0C734633F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D2FAE246-4BBF-4488-9AC4-BF0B2C389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6237288"/>
            <a:ext cx="1806575" cy="3825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400" dirty="0">
                <a:solidFill>
                  <a:schemeClr val="accent2"/>
                </a:solidFill>
                <a:latin typeface="Calibri" pitchFamily="34" charset="0"/>
                <a:cs typeface="+mn-cs"/>
              </a:rPr>
              <a:t>20 settembre 2017</a:t>
            </a:r>
            <a:endParaRPr lang="it-IT" altLang="it-IT" sz="1200" dirty="0">
              <a:solidFill>
                <a:schemeClr val="accent2"/>
              </a:solidFill>
              <a:latin typeface="Calibri" pitchFamily="34" charset="0"/>
              <a:cs typeface="+mn-cs"/>
            </a:endParaRPr>
          </a:p>
          <a:p>
            <a:pPr eaLnBrk="1" hangingPunct="1">
              <a:defRPr/>
            </a:pPr>
            <a:endParaRPr lang="it-IT" altLang="it-IT" sz="1200" dirty="0">
              <a:solidFill>
                <a:schemeClr val="accent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AE885A9E-FC30-42D0-8C63-491956CB4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6381750"/>
            <a:ext cx="1274763" cy="3603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200" dirty="0">
                <a:solidFill>
                  <a:schemeClr val="accent2"/>
                </a:solidFill>
                <a:latin typeface="Calibri" pitchFamily="34" charset="0"/>
                <a:cs typeface="+mn-cs"/>
              </a:rPr>
              <a:t>Tiziana Tafaro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5B503AE2-4B9B-46CD-910D-720904FB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6453188"/>
            <a:ext cx="2133600" cy="476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3E21781-8AF6-4CFD-B072-5A78EA59CF71}" type="slidenum">
              <a:rPr lang="it-IT" altLang="it-IT" sz="1400">
                <a:solidFill>
                  <a:schemeClr val="accent2"/>
                </a:solidFill>
                <a:latin typeface="Calibri" panose="020F0502020204030204" pitchFamily="34" charset="0"/>
              </a:rPr>
              <a:pPr algn="ctr" eaLnBrk="1" hangingPunct="1"/>
              <a:t>‹N›</a:t>
            </a:fld>
            <a:endParaRPr lang="it-IT" altLang="it-IT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EB51FCDB-8F51-4C48-94D3-045466387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42875" y="12144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FONPREVIDENZA</a:t>
            </a:r>
            <a:endParaRPr lang="it-IT" b="0"/>
          </a:p>
        </p:txBody>
      </p:sp>
    </p:spTree>
    <p:extLst>
      <p:ext uri="{BB962C8B-B14F-4D97-AF65-F5344CB8AC3E}">
        <p14:creationId xmlns:p14="http://schemas.microsoft.com/office/powerpoint/2010/main" val="1209064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xmlns="" id="{8C35374F-942F-4532-9856-88C6FBCB1B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xmlns="" id="{2532D9B2-BFCA-4B95-B465-9C3C78A97A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988E3C-4B7A-43C8-9896-A1BC95A272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635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CA0EC63-716C-4B80-928F-9C7F4484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7032-295D-4E1C-9F0F-5DA8F8BC2DD1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4EBF498-C72F-4460-89B5-F31DADC3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DEB0DE2-1805-4698-8964-AA5ACFD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E6601-0261-4F7C-BCB0-33642F3766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0519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56DF50-D175-459D-B660-6AEBA037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778D-DC49-4DAE-8CCD-60A0AE09512E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287BEAA-6C10-4F4C-A824-A1DAC7D3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DB80F48-A637-47DF-B700-2A212EA5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A93B9-4DF8-4530-86F4-C4E6A68B817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43612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28312C1-3889-4ECB-92CB-13810E7D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453BC-5D73-4056-AC3D-35C688B3351A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81809D6-9FF7-44C8-A054-85B931B4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88F6C24-0430-4B2C-AAD9-A9D88977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D143-DAFD-48CA-91E9-B571F98A45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1837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431631CB-79AF-4B8D-83CF-FDB6C162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1144-3624-4F2E-8391-988418F24D23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6B22AC15-D8AA-4ED4-A961-739898A1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D6D52166-652E-47CA-A56E-CF65C2D1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6FFB5-8306-4800-9A73-6DC06ACBDE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360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B496EA89-F9C2-4551-8BED-2394AE8F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71FF-CFF6-4F22-9D1F-A24968ED088C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91253EE5-8CA4-4E53-8457-E1247B36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21B5D773-5A03-4D58-95A6-35E19118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483EA-76B9-46AA-962E-36125BE34E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3040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81CB5921-8D99-4884-9192-0F879F55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A128-5C8E-435F-9243-D1103C2C7867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33558D9F-8395-44CC-868B-A36057A50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BB7F3231-8942-48E0-A234-64BC79A1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E437-3B14-445F-B293-F32CB8AAAE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352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017AA08-EA07-4143-AB0B-BFF33EFA7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5AAF45D-F5A2-423B-94DC-D460BA07F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1EBEFD0-4A92-47B3-BA14-5C59EB57E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37D41-A865-47E0-8908-56A652B9F2F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9250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F5B9E5CB-AA09-4D97-9899-90992C55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9A232-D35C-41F7-BAD3-E49DBC6D6C66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E708D1A8-B90B-4A61-8C15-5120F500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7270A0BC-39E8-4683-917C-4D00CB98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5EF48-16C8-4828-93D8-E30B193ABE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31582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6481DFD6-1CBA-434C-A626-E7237C22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B9DF-7847-43FB-9C8E-623FFD574334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8AE5EEFF-532A-4F00-8C0E-68AB40AC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0775E949-775F-46BD-92CF-C32631C5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57648-3907-46FB-8109-632B0C3C388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4523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9BC269BC-E6D6-4D08-BA05-86AC4E98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8520-2FDE-46BA-8D87-697B7ED32BDF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D1028A62-B40C-43D4-9ADC-0E453F53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F71AC16D-429D-4943-8C1E-C542AE20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C061-D7C6-4ECA-9E9A-AA9ABA1BD2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4866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DCC6002-C38F-41E5-A6DE-BDC05F29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FA82-A589-4AEF-922A-2F45CB7CCD67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4146616-F532-4F3D-ADD5-234F5051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920AD7B-08B6-4D6A-A899-39217818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AF07D-8070-4A36-9184-A894B6F462A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19764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71EE1F-488C-4C9F-87F3-97A8F329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D3C9-F8BE-445B-8B48-0C887003EF05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C8E3613-4200-4DB5-AE22-BB05187A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56F164-13B6-4F53-9033-A00142E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98275-6C5E-44C4-A8A5-3E68BA74A8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3556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5FB4307C-A0F9-4828-8F34-4D075F43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B67E-CDAA-468F-881A-2585B54FD563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1BF0E6C4-7533-4CB2-81A8-49FBDCCC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E21DAAFA-55CA-4761-921B-CAC2C09B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6B5C-9BD5-4747-94A3-F22A4083DA4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3644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1E5EF01-E941-4DDB-9342-DD4619E8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D949-A7EE-4309-812F-1DF2210DCD6A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E79BF49-D404-40B0-B92A-44A879EB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3BE2244-E7D7-4BD3-BF6E-7706A5AD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7078-43DB-4EC7-964D-632DCE3D94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57940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AB82938-43BC-46C1-85DE-25B8331E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02D35-C0F8-443E-A01D-9C978A5DDF6A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862AC48-DB63-4771-95A2-892A739C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71F4D66-58D0-4F39-9346-1965B493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A9371-803D-4666-BAC8-1C53181250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2084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EC5ED2-62EA-40E9-84BE-771330A7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4DBBD-4D20-4957-95EF-F05015E75BCC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0F37462-FC80-4ACB-9A6C-CED81BD4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AD98084-41AD-42B7-9DC1-20CB4368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A414C-B88A-4013-AEED-5107E81EB1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8382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6E617D9E-EF39-42A0-936C-EDDC5E1F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272B-9792-4D39-B990-F12AFB558F4D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C65DB3F8-B59A-484B-B62F-3E171A8F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E8E8B3A8-9FFE-4FB7-82CC-0F904D63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4D02F-118C-494D-88BF-C75A1DB1D5E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869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2C3939F-3062-4D27-BC15-F0957BABD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8BC38CF-C006-47F7-A94D-2C6A1202E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FCB0E56-C048-474B-B796-426E0DD6B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56D7-283A-4315-BB53-A3D760CF53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0312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188023F3-87F1-4C93-84E4-24E87437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EC11-FE7E-4DB3-B268-7774E21FCC2B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574F30BD-D5C4-4EC7-8479-E810998C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343C8EF4-69F6-4238-8511-BE1C720D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FD7F-DB4B-4DD6-9415-F3039FDB04A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295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B0B85BA5-C274-4EEE-A49C-F6B8806B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E39A-7ECD-473B-9896-6838872D739B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3295FA10-4850-4D19-9A60-C310FD4C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4D8B7FF4-936A-45E1-84D4-1D6F44E4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AD5B1-6D7A-4237-92F1-1761C71531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03045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18A6D684-4B94-4D0B-B93F-965457CD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E742-4DF7-4CD2-818C-77AF44C4E43D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490B2F11-D515-40F0-94AE-B9EA6A4D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98959A79-17AD-4C1D-AE8C-2EDAE7A4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6293F-A1E9-48B2-9FF6-9A67905300B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1294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4670F0E9-F55D-4820-827B-7B0DB0FA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5A32-B6C1-4643-963F-3FC44DEB75A4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6E8D88D0-DFDF-47BE-95E8-0DEAE2DC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7C00703E-7BF4-49D3-B8E4-83CD5872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664F-852F-4F14-9ADC-308E81FCF5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93617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68423709-0B86-4AE5-B3B8-486993F3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929B-D729-4700-814B-6654F4DE2412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13507885-89F3-4F20-96C3-2D229E33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8B20F4B6-D5B1-4C53-9C3D-7352689D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058AC-21A5-40B0-93F2-0607CD7FEC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7028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D1CB3C9-D6BF-4C15-B817-DC6AC63B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EECC-49DF-45FB-9DF8-CBB56593333D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7F56440-9D1C-41DB-A452-B4C30CEE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314AE56-66A0-4A00-909C-8037CCDA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C401E-7DA7-4EAC-8AFF-148767D646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032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3471378-4F6F-40E2-8792-96737993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642A-F94A-465D-81FB-A723144FCE41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DFFEEB2-2812-403D-8764-37C7CAFA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04D7F9D-44C3-4F0D-854D-2391E014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56F5E-82BD-47A5-AE4A-A8FEAFBF60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4960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3184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196351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304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112568-1874-45EF-9EA0-1A23E9A9D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239DF0-A2E3-48A5-83FE-ABC8170E8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BAAF20-8C5B-4757-AA18-153D3511F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7BDD0-5560-46FE-87DC-2808FEC18E8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1165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41120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266114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586066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391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393828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83763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648529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6070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BFA1BC14-BABC-4387-AF4D-A85CFAD57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C2158BF-BDE9-4035-AA97-91DD44221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7E61BDF-F1B0-4213-A5D2-2A4C6E7DF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9490E-242B-403F-9C00-D3C02D74CA2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78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3CFB9BE-DAA7-4B9E-8D72-9D1A181FD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230C099-3D2D-4420-904C-3C09C0AC3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029C79B-3609-4E97-AF84-493C6E8A87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44F70-1B80-4E9B-9A83-C5BDF7F6FB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104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5B31DD9-78F8-4DC4-8F9C-D2F3B5DCB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1A03090-835F-41AD-AAD9-135E7F7F7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4666DE1-42DC-44BA-8EAE-EF484FCA4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59DB1-BB1B-41B5-9CA5-945B61287FB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208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91A48E0-7BAE-4851-B8EF-29C8BBD13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C92B22B-2AD2-4FB3-B789-C79BDD9C6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E89D4B2-E99A-4D01-B1C6-2DE796F0B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00962-88AF-4BF6-B460-07ACE18152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016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5CA189-F4D9-4AD5-903F-BEB5415CE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E15064C-C3DA-49B8-9083-C66E3ACDE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71DEE80-F989-48F3-AD63-B6BA0C970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DBD47-C84F-4DDC-817B-D26B36501A2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913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AD6D4AF-5B87-4111-AC72-C84F9473D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6F6185F6-E975-40F1-A1FD-7A58E953B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51C8C9A2-906B-4F2F-BF89-26DC56066D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72250"/>
            <a:ext cx="2000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1E74E0B5-CBE0-403C-9FF9-9ECBF5C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86CA6C04-2F32-4C48-9F00-03F2876FC4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4242F5-461E-4CD8-AB0C-10F06E0A607E}" type="slidenum">
              <a:rPr lang="it-IT" altLang="it-IT"/>
              <a:pPr/>
              <a:t>‹N›</a:t>
            </a:fld>
            <a:endParaRPr lang="it-IT" altLang="it-IT"/>
          </a:p>
        </p:txBody>
      </p:sp>
      <p:pic>
        <p:nvPicPr>
          <p:cNvPr id="1031" name="Picture 7" descr="sfondo">
            <a:extLst>
              <a:ext uri="{FF2B5EF4-FFF2-40B4-BE49-F238E27FC236}">
                <a16:creationId xmlns:a16="http://schemas.microsoft.com/office/drawing/2014/main" xmlns="" id="{D5A4BBDC-4C14-4323-ADF2-DD73E8AFC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xmlns="" id="{6F73E0ED-955B-419C-BAE3-F06D4F8D6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6165850"/>
            <a:ext cx="2459038" cy="476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400">
                <a:solidFill>
                  <a:schemeClr val="accent2"/>
                </a:solidFill>
                <a:latin typeface="Calibri" pitchFamily="34" charset="0"/>
                <a:cs typeface="+mn-cs"/>
              </a:rPr>
              <a:t>           </a:t>
            </a:r>
          </a:p>
        </p:txBody>
      </p:sp>
      <p:sp>
        <p:nvSpPr>
          <p:cNvPr id="1033" name="Rectangle 10">
            <a:extLst>
              <a:ext uri="{FF2B5EF4-FFF2-40B4-BE49-F238E27FC236}">
                <a16:creationId xmlns:a16="http://schemas.microsoft.com/office/drawing/2014/main" xmlns="" id="{CBDCBA60-E9D1-44B9-9EDF-489E1196D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6165850"/>
            <a:ext cx="2133600" cy="476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0736575-0258-4794-AF6B-E94FCAF34F47}" type="slidenum">
              <a:rPr lang="it-IT" altLang="it-IT" sz="1400">
                <a:solidFill>
                  <a:schemeClr val="accent2"/>
                </a:solidFill>
                <a:latin typeface="Calibri" panose="020F0502020204030204" pitchFamily="34" charset="0"/>
              </a:rPr>
              <a:pPr algn="ctr" eaLnBrk="1" hangingPunct="1"/>
              <a:t>‹N›</a:t>
            </a:fld>
            <a:endParaRPr lang="it-IT" altLang="it-IT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7" r:id="rId1"/>
    <p:sldLayoutId id="2147485068" r:id="rId2"/>
    <p:sldLayoutId id="2147485069" r:id="rId3"/>
    <p:sldLayoutId id="2147485070" r:id="rId4"/>
    <p:sldLayoutId id="2147485071" r:id="rId5"/>
    <p:sldLayoutId id="2147485072" r:id="rId6"/>
    <p:sldLayoutId id="2147485073" r:id="rId7"/>
    <p:sldLayoutId id="2147485074" r:id="rId8"/>
    <p:sldLayoutId id="2147485075" r:id="rId9"/>
    <p:sldLayoutId id="2147485076" r:id="rId10"/>
    <p:sldLayoutId id="2147485077" r:id="rId11"/>
    <p:sldLayoutId id="2147485078" r:id="rId12"/>
    <p:sldLayoutId id="21474850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>
            <a:extLst>
              <a:ext uri="{FF2B5EF4-FFF2-40B4-BE49-F238E27FC236}">
                <a16:creationId xmlns:a16="http://schemas.microsoft.com/office/drawing/2014/main" xmlns="" id="{D800F7FD-25B2-43D3-80E4-1BC8F11B53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Segnaposto testo 2">
            <a:extLst>
              <a:ext uri="{FF2B5EF4-FFF2-40B4-BE49-F238E27FC236}">
                <a16:creationId xmlns:a16="http://schemas.microsoft.com/office/drawing/2014/main" xmlns="" id="{785F6F5C-4835-488A-A03A-875F33F1EC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3367536-6FDB-4954-AF33-0164DD623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CF8ECA9-6AED-488C-BEDB-E23DF106DF1A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84B16C3-AB17-4AE5-A123-EE53ED3A9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D8CEDC5-FFC2-48FB-A74E-B15AE7860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194E5B-CE1E-4D49-88BF-893F80E3B39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4" r:id="rId2"/>
    <p:sldLayoutId id="2147485035" r:id="rId3"/>
    <p:sldLayoutId id="2147485036" r:id="rId4"/>
    <p:sldLayoutId id="2147485037" r:id="rId5"/>
    <p:sldLayoutId id="2147485038" r:id="rId6"/>
    <p:sldLayoutId id="2147485039" r:id="rId7"/>
    <p:sldLayoutId id="2147485040" r:id="rId8"/>
    <p:sldLayoutId id="2147485041" r:id="rId9"/>
    <p:sldLayoutId id="2147485042" r:id="rId10"/>
    <p:sldLayoutId id="2147485043" r:id="rId11"/>
    <p:sldLayoutId id="21474850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>
            <a:extLst>
              <a:ext uri="{FF2B5EF4-FFF2-40B4-BE49-F238E27FC236}">
                <a16:creationId xmlns:a16="http://schemas.microsoft.com/office/drawing/2014/main" xmlns="" id="{CD142329-38F8-4DF6-97F9-985DFADABB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Segnaposto testo 2">
            <a:extLst>
              <a:ext uri="{FF2B5EF4-FFF2-40B4-BE49-F238E27FC236}">
                <a16:creationId xmlns:a16="http://schemas.microsoft.com/office/drawing/2014/main" xmlns="" id="{300A85DC-9C2A-4A59-9B4F-C99248922E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F20E8AF-D814-4087-9247-853EC0A90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8ABE010-F890-444B-83DB-1F66B9749CEC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FE15920-F9CC-495F-B9E3-6E4321999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0059788-A60B-4DE3-86CC-F6FC193C7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AE6674-CE98-46D0-8CBD-7062D06A6AD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5" r:id="rId1"/>
    <p:sldLayoutId id="2147485046" r:id="rId2"/>
    <p:sldLayoutId id="2147485047" r:id="rId3"/>
    <p:sldLayoutId id="2147485048" r:id="rId4"/>
    <p:sldLayoutId id="2147485049" r:id="rId5"/>
    <p:sldLayoutId id="2147485050" r:id="rId6"/>
    <p:sldLayoutId id="2147485051" r:id="rId7"/>
    <p:sldLayoutId id="2147485052" r:id="rId8"/>
    <p:sldLayoutId id="2147485053" r:id="rId9"/>
    <p:sldLayoutId id="2147485054" r:id="rId10"/>
    <p:sldLayoutId id="2147485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04A39A14-3734-425A-AA0F-717D61051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DA52D306-A16E-4E1B-8DE1-F33C93C3A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pic>
        <p:nvPicPr>
          <p:cNvPr id="4100" name="Picture 4" descr="sfondo">
            <a:extLst>
              <a:ext uri="{FF2B5EF4-FFF2-40B4-BE49-F238E27FC236}">
                <a16:creationId xmlns:a16="http://schemas.microsoft.com/office/drawing/2014/main" xmlns="" id="{E241B62B-91EF-4212-8222-0025901C7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sfondo">
            <a:extLst>
              <a:ext uri="{FF2B5EF4-FFF2-40B4-BE49-F238E27FC236}">
                <a16:creationId xmlns:a16="http://schemas.microsoft.com/office/drawing/2014/main" xmlns="" id="{B1397D7C-24FE-4D2D-9FAE-4376C5725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56" r:id="rId1"/>
    <p:sldLayoutId id="2147485057" r:id="rId2"/>
    <p:sldLayoutId id="2147485058" r:id="rId3"/>
    <p:sldLayoutId id="2147485059" r:id="rId4"/>
    <p:sldLayoutId id="2147485060" r:id="rId5"/>
    <p:sldLayoutId id="2147485061" r:id="rId6"/>
    <p:sldLayoutId id="2147485062" r:id="rId7"/>
    <p:sldLayoutId id="2147485063" r:id="rId8"/>
    <p:sldLayoutId id="2147485064" r:id="rId9"/>
    <p:sldLayoutId id="2147485065" r:id="rId10"/>
    <p:sldLayoutId id="2147485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E5FD1AA8-4A47-4AC0-9F7A-F3F833FD57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1341438"/>
            <a:ext cx="8713788" cy="32115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it-IT" altLang="it-IT" sz="2400" b="1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r>
              <a:rPr lang="it-IT" altLang="it-IT" sz="2400" b="1">
                <a:solidFill>
                  <a:srgbClr val="000066"/>
                </a:solidFill>
                <a:latin typeface="Calibri" panose="020F0502020204030204" pitchFamily="34" charset="0"/>
              </a:rPr>
              <a:t>Tavolo di lavoro sul tema  della Non Autosufficienza</a:t>
            </a:r>
          </a:p>
          <a:p>
            <a:endParaRPr lang="it-IT" altLang="it-IT" sz="2400" b="1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r>
              <a:rPr lang="it-IT" altLang="it-IT" sz="2400" b="1">
                <a:solidFill>
                  <a:srgbClr val="000066"/>
                </a:solidFill>
                <a:latin typeface="Calibri" panose="020F0502020204030204" pitchFamily="34" charset="0"/>
              </a:rPr>
              <a:t>Itinerari Previdenziali - Assoprevidenza</a:t>
            </a:r>
          </a:p>
          <a:p>
            <a:pPr>
              <a:lnSpc>
                <a:spcPct val="90000"/>
              </a:lnSpc>
            </a:pPr>
            <a:r>
              <a:rPr lang="it-IT" altLang="it-IT" sz="1800">
                <a:solidFill>
                  <a:srgbClr val="000066"/>
                </a:solidFill>
                <a:latin typeface="Calibri" panose="020F0502020204030204" pitchFamily="34" charset="0"/>
              </a:rPr>
              <a:t>20 settembre 2017</a:t>
            </a:r>
          </a:p>
          <a:p>
            <a:pPr>
              <a:lnSpc>
                <a:spcPct val="90000"/>
              </a:lnSpc>
            </a:pPr>
            <a:endParaRPr lang="it-IT" altLang="it-IT" sz="180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endParaRPr lang="it-IT" altLang="it-IT" sz="26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it-IT" altLang="it-IT" sz="2600" b="1">
                <a:solidFill>
                  <a:srgbClr val="FF0000"/>
                </a:solidFill>
                <a:latin typeface="Calibri" panose="020F0502020204030204" pitchFamily="34" charset="0"/>
              </a:rPr>
              <a:t>COSTI DELLA LTC ALLA LUCE DELLE VARIE DEFINIZIONI DI NON AUTOSUFFICIENZA: UN’IPOTESI DI PARTENZA</a:t>
            </a:r>
          </a:p>
          <a:p>
            <a:endParaRPr lang="it-IT" altLang="it-IT" sz="26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it-IT" altLang="it-IT" sz="2000" b="1" i="1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000" b="1" i="1">
                <a:solidFill>
                  <a:srgbClr val="000066"/>
                </a:solidFill>
                <a:latin typeface="Calibri" panose="020F0502020204030204" pitchFamily="34" charset="0"/>
              </a:rPr>
              <a:t>Tiziana Tafaro </a:t>
            </a:r>
          </a:p>
        </p:txBody>
      </p:sp>
      <p:pic>
        <p:nvPicPr>
          <p:cNvPr id="18435" name="Picture 12" descr="studio">
            <a:extLst>
              <a:ext uri="{FF2B5EF4-FFF2-40B4-BE49-F238E27FC236}">
                <a16:creationId xmlns:a16="http://schemas.microsoft.com/office/drawing/2014/main" xmlns="" id="{BD578A6A-149D-4E8F-8658-FC0D1E6A9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445125"/>
            <a:ext cx="544988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0F65A1FE-62E2-48AE-94BF-C9D682213C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La costruzione del modello: le prestazioni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635EDC90-0851-46AC-B3B0-A950A846EFD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686800" cy="5111750"/>
          </a:xfrm>
        </p:spPr>
        <p:txBody>
          <a:bodyPr/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altLang="it-IT" sz="2400" b="1" u="sng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autosufficienza da attivo:</a:t>
            </a:r>
            <a:r>
              <a:rPr lang="it-IT" altLang="it-IT" sz="2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rendita mensile di importo pari a € 900,00, (circa i due terzi del costo di una badante a tempo pieno).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altLang="it-IT" sz="2400" b="1" u="sng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autosufficienza da pensionato:</a:t>
            </a:r>
            <a:r>
              <a:rPr lang="it-IT" altLang="it-IT" sz="2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rendita mensile uguale a quella della prestazione da attivo. Per il finanziamento di tale rendita si è stimato sia un premio annuo da corrispondere durante il periodo di attività che un premio unico al momento del pensionamento (67 anni).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xmlns="" id="{C9BA07C2-9E68-402F-B33D-51051321CF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it-IT" altLang="it-IT" sz="2400" b="1">
                <a:solidFill>
                  <a:schemeClr val="bg1"/>
                </a:solidFill>
                <a:latin typeface="Calibri" panose="020F0502020204030204" pitchFamily="34" charset="0"/>
              </a:rPr>
              <a:t>La costruzione del modello: i profili considerati</a:t>
            </a:r>
          </a:p>
        </p:txBody>
      </p:sp>
      <p:sp>
        <p:nvSpPr>
          <p:cNvPr id="28675" name="Text Box 6">
            <a:extLst>
              <a:ext uri="{FF2B5EF4-FFF2-40B4-BE49-F238E27FC236}">
                <a16:creationId xmlns:a16="http://schemas.microsoft.com/office/drawing/2014/main" xmlns="" id="{A0F00D08-4ACD-4BBD-8D2F-C3404BA7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8208962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7913" indent="-1077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it-IT" altLang="it-IT" sz="240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it-IT" altLang="it-IT" sz="2400">
                <a:solidFill>
                  <a:srgbClr val="002060"/>
                </a:solidFill>
                <a:latin typeface="Calibri" panose="020F0502020204030204" pitchFamily="34" charset="0"/>
              </a:rPr>
              <a:t>Profilo 1:  individuo M di 30 anni con 38 anni di attività, con reddito annuo iniziale pari a € 25.000;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it-IT" altLang="it-IT" sz="2400">
                <a:solidFill>
                  <a:srgbClr val="002060"/>
                </a:solidFill>
                <a:latin typeface="Calibri" panose="020F0502020204030204" pitchFamily="34" charset="0"/>
              </a:rPr>
              <a:t>Profilo 2:  individuo M di 40 anni con 28 anni di attività, con reddito annuo iniziale pari a € 25.000.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it-IT" altLang="it-IT" sz="2400">
                <a:solidFill>
                  <a:srgbClr val="002060"/>
                </a:solidFill>
                <a:latin typeface="Calibri" panose="020F0502020204030204" pitchFamily="34" charset="0"/>
              </a:rPr>
              <a:t>Profilo 3:  individuo M di 50 anni con 18 anni di attività, con reddito annuo iniziale pari a € 25.000;</a:t>
            </a:r>
          </a:p>
          <a:p>
            <a:pPr eaLnBrk="1" hangingPunct="1"/>
            <a:endParaRPr lang="it-IT" altLang="it-IT" sz="280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xmlns="" id="{9CB70900-8CC6-4B72-9276-244228D7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413"/>
            <a:ext cx="9144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morte dei pensionati:  RG 48;</a:t>
            </a: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morte dei soggetti non autosufficienti:  RG48 incrementata del 125%*; </a:t>
            </a: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diventare non </a:t>
            </a:r>
            <a:r>
              <a:rPr lang="it-IT" sz="2000" b="1" dirty="0" err="1">
                <a:solidFill>
                  <a:srgbClr val="000066"/>
                </a:solidFill>
                <a:latin typeface="Calibri" pitchFamily="34" charset="0"/>
                <a:cs typeface="+mn-cs"/>
              </a:rPr>
              <a:t>autosufficiente*</a:t>
            </a: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: </a:t>
            </a:r>
          </a:p>
          <a:p>
            <a:pPr marL="723900" indent="-368300" algn="just"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attivi:  esperienze significative di polizze collettive presenti sul mercato;</a:t>
            </a:r>
          </a:p>
          <a:p>
            <a:pPr marL="723900" indent="-368300" algn="just"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pensionati: pari al massimo fra una ipotesi di frequenza di non autosufficienza desunta da pubblicazioni tecniche e il doppio della frequenza di morte;</a:t>
            </a: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età di accesso al pensionamento: 67 anni per entrambi i sessi;</a:t>
            </a: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tasso annuo di inflazione: 0;</a:t>
            </a:r>
          </a:p>
          <a:p>
            <a:pPr marL="355600" indent="-355600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tasso annuo di rivalutazione dei redditi (reale) 1,5%.</a:t>
            </a:r>
          </a:p>
          <a:p>
            <a:pPr marL="355600" indent="-35560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rendimento delle attività dell’1% reale, ipotizzato anche come tasso tecnico della prestazione di LTC da pensionato</a:t>
            </a:r>
          </a:p>
          <a:p>
            <a:pPr marL="723900" indent="-450850">
              <a:defRPr/>
            </a:pPr>
            <a:endParaRPr lang="it-IT" sz="2000" dirty="0">
              <a:solidFill>
                <a:srgbClr val="000066"/>
              </a:solidFill>
              <a:latin typeface="Calibri" pitchFamily="34" charset="0"/>
              <a:cs typeface="+mn-cs"/>
            </a:endParaRPr>
          </a:p>
          <a:p>
            <a:pPr marL="177800" lvl="2" indent="-177800" algn="just">
              <a:defRPr/>
            </a:pPr>
            <a:endParaRPr lang="it-IT" sz="1600" b="1" i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C5BAE1D3-E838-4A08-A358-AA29E57918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La costruzione del modello: le ipotesi</a:t>
            </a:r>
            <a:r>
              <a:rPr lang="it-IT" altLang="it-IT" sz="2400" b="1">
                <a:solidFill>
                  <a:schemeClr val="bg1"/>
                </a:solidFill>
                <a:latin typeface="Calibri" panose="020F0502020204030204" pitchFamily="34" charset="0"/>
              </a:rPr>
              <a:t> – HP 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20011641-FEDA-4A8A-A4DA-4A20F3FB3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1760538"/>
            <a:ext cx="7921625" cy="4476750"/>
          </a:xfrm>
          <a:prstGeom prst="rect">
            <a:avLst/>
          </a:prstGeom>
          <a:extLst/>
        </p:spPr>
        <p:txBody>
          <a:bodyPr lIns="0" rIns="0">
            <a:normAutofit lnSpcReduction="10000"/>
          </a:bodyPr>
          <a:lstStyle>
            <a:defPPr>
              <a:defRPr lang="it-IT"/>
            </a:defPPr>
            <a:lvl1pPr marL="426634" indent="-426634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30000"/>
              <a:buFont typeface="Wingdings" panose="05000000000000000000" pitchFamily="2" charset="2"/>
              <a:buChar char="§"/>
              <a:defRPr sz="2192">
                <a:solidFill>
                  <a:srgbClr val="262626"/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restare attivi : rilevata per le basi tecniche predisposte da ANIA e Università (ipotesi centrale);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morte per pensionati: proiezioni ISTAT degli anni 2011-2065 (scenario centrale);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morte dei soggetti non autosufficienti: mortalità rilevata per le basi tecniche predisposte da ANIA e Università (ipotesi centrale);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probabilità di diventare non autosufficiente per attivi e pensionati:  ipotesi di frequenza di non autosufficienza rilevata per le basi tecniche predisposte da ANIA e Università (ipotesi centrale);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età di accesso al pensionamento: 67 anni per entrambi i sessi;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tasso annuo di inflazione: 2%; PIL reale 1,5%  (hp utilizzate per calcolo pensione INPS)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tasso annuo di rivalutazione dei redditi (reale) 1,5%.</a:t>
            </a:r>
          </a:p>
          <a:p>
            <a:pPr marL="355600" indent="-355600" algn="just">
              <a:spcBef>
                <a:spcPts val="600"/>
              </a:spcBef>
              <a:spcAft>
                <a:spcPct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2000" b="1" dirty="0">
                <a:solidFill>
                  <a:srgbClr val="000066"/>
                </a:solidFill>
                <a:latin typeface="Calibri" pitchFamily="34" charset="0"/>
                <a:cs typeface="+mn-cs"/>
              </a:rPr>
              <a:t>rendimento delle attività dell’1% reale, ipotizzato anche come tasso tecnico della prestazione di LTC da pensionato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3EC19D8-737F-47B6-852E-2A54D48F2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0"/>
            <a:ext cx="7723187" cy="1143000"/>
          </a:xfrm>
          <a:prstGeom prst="rect">
            <a:avLst/>
          </a:prstGeom>
          <a:extLst/>
        </p:spPr>
        <p:txBody>
          <a:bodyPr anchor="b">
            <a:normAutofit fontScale="47500" lnSpcReduction="20000"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altLang="it-IT" sz="5100" b="1" dirty="0">
                <a:solidFill>
                  <a:schemeClr val="bg1"/>
                </a:solidFill>
                <a:latin typeface="Calibri" pitchFamily="34" charset="0"/>
              </a:rPr>
              <a:t>La costruzione del modello: utilizzo delle basi tecniche pubblicate da ANIA e Università di Roma La Sapienza, costruite sui dati INPS dell’assegno di accompagno – IPOTESI B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181DCB3E-BEA6-4529-9FDF-9ACA81BA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462CAF-B1D0-459A-BED5-83F8CE5C179C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F37B2468-67EA-4054-A641-5F45B6A0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74638"/>
            <a:ext cx="826135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it-IT" altLang="it-IT" sz="2800" b="1" kern="0" dirty="0">
                <a:solidFill>
                  <a:srgbClr val="FFFFFF"/>
                </a:solidFill>
                <a:latin typeface="Calibri" panose="020F0502020204030204" pitchFamily="34" charset="0"/>
              </a:rPr>
              <a:t>I  risultati sotto 2 differenti quadri di ipotesi </a:t>
            </a:r>
          </a:p>
        </p:txBody>
      </p:sp>
      <p:sp>
        <p:nvSpPr>
          <p:cNvPr id="31747" name="Text Box 80">
            <a:extLst>
              <a:ext uri="{FF2B5EF4-FFF2-40B4-BE49-F238E27FC236}">
                <a16:creationId xmlns:a16="http://schemas.microsoft.com/office/drawing/2014/main" xmlns="" id="{6742836F-1EC2-42BC-B0C3-CF5EF6A88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949950"/>
            <a:ext cx="8497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 b="1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LE </a:t>
            </a:r>
            <a:r>
              <a:rPr lang="it-IT" altLang="it-IT" sz="16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FEMMINE </a:t>
            </a:r>
            <a:r>
              <a:rPr lang="it-IT" altLang="it-IT" sz="1600" b="1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LTC DA PENSIONATO MINORE DI QUELLO DA ATTIVO (PER EFFETTO DELLE IPOTESI)</a:t>
            </a:r>
            <a:endParaRPr lang="it-IT" altLang="it-IT" sz="1600" b="1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xmlns="" id="{3D144A20-AF64-4D43-B753-BC54EE031959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1988840"/>
          <a:ext cx="8497587" cy="3769467"/>
        </p:xfrm>
        <a:graphic>
          <a:graphicData uri="http://schemas.openxmlformats.org/drawingml/2006/table">
            <a:tbl>
              <a:tblPr/>
              <a:tblGrid>
                <a:gridCol w="1165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0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54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7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10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78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Età di ingresso</a:t>
                      </a: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Contributo annuo in cifra fissa (€)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406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Ipotesi A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Ipotesi B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988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Maschi</a:t>
                      </a: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Totale</a:t>
                      </a:r>
                    </a:p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Per LTC attivo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Totale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Per LTC attivo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231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Per LTC da attivo</a:t>
                      </a:r>
                      <a:r>
                        <a:rPr lang="it-IT" sz="1800" baseline="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Per LTC pensionato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Per LTC da attivo</a:t>
                      </a:r>
                      <a:r>
                        <a:rPr lang="it-IT" sz="1800" baseline="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Per LTC pensionato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Profilo 1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700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800" b="1" kern="12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631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670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Profilo 3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endParaRPr lang="it-IT" sz="180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1.000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800" b="1" kern="12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290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970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235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Profilo 5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1.700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800" b="1" kern="12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460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2631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9" marR="51439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1670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365F9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CasellaDiTesto 5">
            <a:extLst>
              <a:ext uri="{FF2B5EF4-FFF2-40B4-BE49-F238E27FC236}">
                <a16:creationId xmlns:a16="http://schemas.microsoft.com/office/drawing/2014/main" xmlns="" id="{F3C94C9B-C8D4-498F-8564-9CE96C66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88938"/>
            <a:ext cx="7732713" cy="1276350"/>
          </a:xfrm>
          <a:prstGeom prst="rect">
            <a:avLst/>
          </a:prstGeom>
          <a:extLst/>
        </p:spPr>
        <p:txBody>
          <a:bodyPr anchor="b">
            <a:norm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it-IT" alt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22A2D44F-DFC6-4196-9BCF-6ED9BFB0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31FA2E-1C40-4644-A71A-E0322248D370}" type="slidenum">
              <a:rPr lang="it-IT" altLang="it-IT"/>
              <a:pPr eaLnBrk="1" hangingPunct="1"/>
              <a:t>14</a:t>
            </a:fld>
            <a:endParaRPr lang="it-IT" altLang="it-IT"/>
          </a:p>
        </p:txBody>
      </p:sp>
      <p:sp>
        <p:nvSpPr>
          <p:cNvPr id="8" name="CasellaDiTesto 5">
            <a:extLst>
              <a:ext uri="{FF2B5EF4-FFF2-40B4-BE49-F238E27FC236}">
                <a16:creationId xmlns:a16="http://schemas.microsoft.com/office/drawing/2014/main" xmlns="" id="{3C9810F8-7D41-4B62-BC36-9AA9FF69C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96975"/>
            <a:ext cx="8424863" cy="842963"/>
          </a:xfrm>
          <a:prstGeom prst="rect">
            <a:avLst/>
          </a:prstGeom>
          <a:extLst/>
        </p:spPr>
        <p:txBody>
          <a:bodyPr anchor="b">
            <a:norm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r>
              <a:rPr lang="it-IT" altLang="it-IT" sz="1800" b="1" dirty="0">
                <a:solidFill>
                  <a:schemeClr val="accent6"/>
                </a:solidFill>
                <a:latin typeface="Calibri" pitchFamily="34" charset="0"/>
              </a:rPr>
              <a:t>Contributi annui da versare nel periodo di attività relativi alle ipotesi di copertura di LTC di circa 900 euro mensili (ipotesi di uscita per pensionamento a 67 anni)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363B8C93-8186-4510-8737-2682D2E2C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875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altLang="it-IT" sz="2400" b="1" i="1">
                <a:solidFill>
                  <a:schemeClr val="bg1"/>
                </a:solidFill>
                <a:latin typeface="Calibri" panose="020F0502020204030204" pitchFamily="34" charset="0"/>
              </a:rPr>
              <a:t>Conclusioni</a:t>
            </a:r>
          </a:p>
        </p:txBody>
      </p:sp>
      <p:sp>
        <p:nvSpPr>
          <p:cNvPr id="36867" name="CasellaDiTesto 4">
            <a:extLst>
              <a:ext uri="{FF2B5EF4-FFF2-40B4-BE49-F238E27FC236}">
                <a16:creationId xmlns:a16="http://schemas.microsoft.com/office/drawing/2014/main" xmlns="" id="{279CB7D1-BB63-4F2E-917F-3D1452955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2008188"/>
            <a:ext cx="7848600" cy="4016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just">
              <a:spcAft>
                <a:spcPts val="600"/>
              </a:spcAft>
              <a:buSzPct val="90000"/>
              <a:buFont typeface="Wingdings" pitchFamily="2" charset="2"/>
              <a:buChar char="q"/>
              <a:defRPr/>
            </a:pP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 valori riscontrati nelle due ipotesi sono molto differenti ma sono una ipotesi di  partenza, </a:t>
            </a:r>
          </a:p>
          <a:p>
            <a:pPr marL="342900" indent="-342900" algn="just">
              <a:spcAft>
                <a:spcPts val="600"/>
              </a:spcAft>
              <a:buSzPct val="90000"/>
              <a:buFont typeface="Wingdings" pitchFamily="2" charset="2"/>
              <a:buChar char="q"/>
              <a:defRPr/>
            </a:pP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genere le coperture dei pensionati partono da una generazione specifica (es. </a:t>
            </a:r>
            <a:r>
              <a:rPr lang="it-IT" altLang="it-IT" sz="2300" b="1" dirty="0" err="1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Ania</a:t>
            </a: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nuovi pensionati dal 2007 in poi) </a:t>
            </a: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sarà possibile ricontrollarli tempo per tempo</a:t>
            </a:r>
          </a:p>
          <a:p>
            <a:pPr marL="342900" indent="-342900" algn="just">
              <a:spcAft>
                <a:spcPts val="600"/>
              </a:spcAft>
              <a:buSzPct val="90000"/>
              <a:buFont typeface="Wingdings" pitchFamily="2" charset="2"/>
              <a:buChar char="q"/>
              <a:defRPr/>
            </a:pP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 convenienza è tanto maggiore quanto prima si inizia a contribuire </a:t>
            </a:r>
          </a:p>
          <a:p>
            <a:pPr marL="342900" indent="-342900" algn="just">
              <a:spcAft>
                <a:spcPts val="600"/>
              </a:spcAft>
              <a:buSzPct val="90000"/>
              <a:buFont typeface="Wingdings" pitchFamily="2" charset="2"/>
              <a:buChar char="q"/>
              <a:defRPr/>
            </a:pP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Problemi da gestire:</a:t>
            </a:r>
          </a:p>
          <a:p>
            <a:pPr marL="800100" lvl="1" indent="-342900" algn="just">
              <a:spcAft>
                <a:spcPts val="600"/>
              </a:spcAft>
              <a:buSzPct val="90000"/>
              <a:buFont typeface="Wingdings" pitchFamily="2" charset="2"/>
              <a:buChar char="q"/>
              <a:defRPr/>
            </a:pP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Portabilità</a:t>
            </a:r>
          </a:p>
          <a:p>
            <a:pPr marL="800100" lvl="1" indent="-342900" algn="just">
              <a:spcAft>
                <a:spcPts val="600"/>
              </a:spcAft>
              <a:buSzPct val="90000"/>
              <a:buFont typeface="Wingdings" pitchFamily="2" charset="2"/>
              <a:buChar char="q"/>
              <a:defRPr/>
            </a:pPr>
            <a:r>
              <a:rPr lang="it-IT" altLang="it-IT" sz="2300" b="1" dirty="0">
                <a:solidFill>
                  <a:srgbClr val="0000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Buchi contributivi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7436D687-8351-4F6C-9826-DD4B1C6CD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Obiettivo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14EEDE55-37FD-4915-9BDD-5092FEF001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44625"/>
            <a:ext cx="8964612" cy="46482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Char char="v"/>
            </a:pPr>
            <a:endParaRPr lang="it-IT" altLang="it-IT" sz="2400" b="1">
              <a:solidFill>
                <a:srgbClr val="0000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v"/>
            </a:pPr>
            <a:endParaRPr lang="it-IT" altLang="it-IT" sz="2400" b="1">
              <a:solidFill>
                <a:srgbClr val="0000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v"/>
            </a:pPr>
            <a:endParaRPr lang="it-IT" altLang="it-IT" sz="2400" b="1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v"/>
            </a:pPr>
            <a:r>
              <a:rPr lang="it-IT" altLang="it-IT" sz="2400" b="1">
                <a:solidFill>
                  <a:srgbClr val="000066"/>
                </a:solidFill>
                <a:latin typeface="Calibri" panose="020F0502020204030204" pitchFamily="34" charset="0"/>
              </a:rPr>
              <a:t>Stimare un possibile contributo annuo da pagare durante la vita lavorativa per coprire sia il periodo di vita attiva che il periodo del pensionamento</a:t>
            </a:r>
          </a:p>
          <a:p>
            <a:pPr marL="0" indent="0" algn="just">
              <a:buFont typeface="Wingdings" panose="05000000000000000000" pitchFamily="2" charset="2"/>
              <a:buChar char="v"/>
            </a:pPr>
            <a:endParaRPr lang="it-IT" altLang="it-IT" sz="2400" b="1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Wingdings" panose="05000000000000000000" pitchFamily="2" charset="2"/>
              <a:buChar char="v"/>
            </a:pPr>
            <a:r>
              <a:rPr lang="it-IT" altLang="it-IT" sz="2400" b="1">
                <a:solidFill>
                  <a:srgbClr val="000066"/>
                </a:solidFill>
                <a:latin typeface="Calibri" panose="020F0502020204030204" pitchFamily="34" charset="0"/>
              </a:rPr>
              <a:t>Stimare un contributo unico per la copertura del periodo di pensionamento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xmlns="" id="{4D1D69AF-9FB2-4784-BC95-C57A3E9F9D51}"/>
              </a:ext>
            </a:extLst>
          </p:cNvPr>
          <p:cNvSpPr/>
          <p:nvPr/>
        </p:nvSpPr>
        <p:spPr>
          <a:xfrm>
            <a:off x="3276600" y="1628775"/>
            <a:ext cx="20161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729443A2-1490-4E8B-8C23-6D0BD94CC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Calcolo: cosa serve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76DD527F-1407-4635-87DF-8F6AF47271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8964612" cy="4648200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q"/>
              <a:defRPr/>
            </a:pPr>
            <a:r>
              <a:rPr lang="it-IT" sz="2400" b="1" dirty="0">
                <a:solidFill>
                  <a:srgbClr val="000066"/>
                </a:solidFill>
                <a:latin typeface="Calibri" pitchFamily="34" charset="0"/>
              </a:rPr>
              <a:t> Valore economico della prestazione da assicurare</a:t>
            </a:r>
          </a:p>
          <a:p>
            <a:pPr marL="400050" lvl="1" indent="0" algn="just">
              <a:buFont typeface="Wingdings" pitchFamily="2" charset="2"/>
              <a:buChar char="Ø"/>
              <a:defRPr/>
            </a:pPr>
            <a:r>
              <a:rPr lang="it-IT" sz="2400" b="1" dirty="0">
                <a:solidFill>
                  <a:srgbClr val="000066"/>
                </a:solidFill>
                <a:latin typeface="Calibri" pitchFamily="34" charset="0"/>
              </a:rPr>
              <a:t> rendita</a:t>
            </a:r>
          </a:p>
          <a:p>
            <a:pPr marL="400050" lvl="1" indent="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</a:rPr>
              <a:t> servizi</a:t>
            </a:r>
          </a:p>
          <a:p>
            <a:pPr marL="400050" lvl="1" indent="0" algn="just">
              <a:buFont typeface="Wingdings" pitchFamily="2" charset="2"/>
              <a:buChar char="Ø"/>
              <a:defRPr/>
            </a:pPr>
            <a:r>
              <a:rPr lang="it-IT" sz="2000" b="1" dirty="0">
                <a:solidFill>
                  <a:srgbClr val="000066"/>
                </a:solidFill>
              </a:rPr>
              <a:t> rendita convertibile in servizi</a:t>
            </a:r>
          </a:p>
          <a:p>
            <a:pPr marL="400050" lvl="1" indent="0" algn="just">
              <a:buFont typeface="Wingdings" pitchFamily="2" charset="2"/>
              <a:buChar char="Ø"/>
              <a:defRPr/>
            </a:pPr>
            <a:endParaRPr lang="it-IT" sz="2000" b="1" dirty="0">
              <a:solidFill>
                <a:srgbClr val="000066"/>
              </a:solidFill>
            </a:endParaRPr>
          </a:p>
          <a:p>
            <a:pPr marL="0" lvl="1" indent="0" algn="just">
              <a:buFont typeface="Wingdings" pitchFamily="2" charset="2"/>
              <a:buChar char="q"/>
              <a:defRPr/>
            </a:pPr>
            <a:r>
              <a:rPr lang="it-IT" sz="2400" b="1" dirty="0">
                <a:solidFill>
                  <a:srgbClr val="000066"/>
                </a:solidFill>
                <a:latin typeface="Calibri" pitchFamily="34" charset="0"/>
                <a:ea typeface="+mn-ea"/>
                <a:cs typeface="+mn-cs"/>
              </a:rPr>
              <a:t>Probabilità di diventare non autosufficiente: </a:t>
            </a:r>
          </a:p>
          <a:p>
            <a:pPr marL="400050" lvl="2" indent="0" algn="just">
              <a:buFont typeface="Wingdings" pitchFamily="2" charset="2"/>
              <a:buChar char="Ø"/>
              <a:defRPr/>
            </a:pPr>
            <a:r>
              <a:rPr lang="it-IT" b="1" dirty="0">
                <a:solidFill>
                  <a:srgbClr val="000066"/>
                </a:solidFill>
                <a:latin typeface="Calibri" pitchFamily="34" charset="0"/>
                <a:ea typeface="+mn-ea"/>
                <a:cs typeface="+mn-cs"/>
              </a:rPr>
              <a:t>accertamento dello stato di non autosufficienza </a:t>
            </a:r>
            <a:r>
              <a:rPr lang="it-IT" b="1" dirty="0">
                <a:solidFill>
                  <a:srgbClr val="000066"/>
                </a:solidFill>
                <a:latin typeface="Calibri" pitchFamily="34" charset="0"/>
                <a:ea typeface="+mn-ea"/>
                <a:cs typeface="+mn-cs"/>
                <a:sym typeface="Wingdings" pitchFamily="2" charset="2"/>
              </a:rPr>
              <a:t> definizione </a:t>
            </a:r>
            <a:endParaRPr lang="it-IT" b="1" dirty="0">
              <a:solidFill>
                <a:srgbClr val="000066"/>
              </a:solidFill>
              <a:latin typeface="Calibri" pitchFamily="34" charset="0"/>
              <a:ea typeface="+mn-ea"/>
              <a:cs typeface="+mn-cs"/>
            </a:endParaRPr>
          </a:p>
          <a:p>
            <a:pPr marL="0" lvl="1" indent="0" algn="just">
              <a:buFontTx/>
              <a:buNone/>
              <a:defRPr/>
            </a:pPr>
            <a:endParaRPr lang="it-IT" sz="2400" b="1" dirty="0">
              <a:solidFill>
                <a:srgbClr val="000066"/>
              </a:solidFill>
              <a:latin typeface="Calibri" pitchFamily="34" charset="0"/>
              <a:ea typeface="+mn-ea"/>
              <a:cs typeface="+mn-cs"/>
            </a:endParaRPr>
          </a:p>
          <a:p>
            <a:pPr marL="0" lvl="1" indent="0" algn="just">
              <a:buFont typeface="Wingdings" pitchFamily="2" charset="2"/>
              <a:buChar char="q"/>
              <a:defRPr/>
            </a:pPr>
            <a:r>
              <a:rPr lang="it-IT" sz="2400" b="1" dirty="0">
                <a:solidFill>
                  <a:srgbClr val="000066"/>
                </a:solidFill>
                <a:latin typeface="Calibri" pitchFamily="34" charset="0"/>
                <a:ea typeface="+mn-ea"/>
                <a:cs typeface="+mn-cs"/>
              </a:rPr>
              <a:t>Durata del periodo di percezione della prestazione</a:t>
            </a:r>
          </a:p>
          <a:p>
            <a:pPr marL="400050" lvl="1" indent="0" algn="just">
              <a:buFontTx/>
              <a:buNone/>
              <a:defRPr/>
            </a:pPr>
            <a:endParaRPr lang="it-IT" sz="2000" b="1" dirty="0">
              <a:solidFill>
                <a:srgbClr val="000066"/>
              </a:solidFill>
            </a:endParaRPr>
          </a:p>
          <a:p>
            <a:pPr marL="400050" lvl="1" indent="0" algn="just">
              <a:buFontTx/>
              <a:buNone/>
              <a:defRPr/>
            </a:pPr>
            <a:r>
              <a:rPr lang="it-IT" sz="2000" b="1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xmlns="" id="{CFB7A7C1-614B-41D7-AF26-8D9EA87EBD20}"/>
              </a:ext>
            </a:extLst>
          </p:cNvPr>
          <p:cNvSpPr/>
          <p:nvPr/>
        </p:nvSpPr>
        <p:spPr>
          <a:xfrm>
            <a:off x="4859338" y="2349500"/>
            <a:ext cx="288925" cy="863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B22DEAD1-A822-4EB9-8ADB-DBEA20627A10}"/>
              </a:ext>
            </a:extLst>
          </p:cNvPr>
          <p:cNvSpPr/>
          <p:nvPr/>
        </p:nvSpPr>
        <p:spPr>
          <a:xfrm>
            <a:off x="5219700" y="2565400"/>
            <a:ext cx="3529013" cy="4318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  <a:latin typeface="Calibri" pitchFamily="34" charset="0"/>
              </a:rPr>
              <a:t>PER TUTTA LA VITA RESIDUA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D5BBF6F0-403B-40FB-9309-0EA977BE4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Il problema della definizione</a:t>
            </a:r>
          </a:p>
        </p:txBody>
      </p:sp>
      <p:sp>
        <p:nvSpPr>
          <p:cNvPr id="21507" name="Segnaposto testo 2">
            <a:extLst>
              <a:ext uri="{FF2B5EF4-FFF2-40B4-BE49-F238E27FC236}">
                <a16:creationId xmlns:a16="http://schemas.microsoft.com/office/drawing/2014/main" xmlns="" id="{DCCBA1F9-AE41-455F-A82E-6B1789E7DC8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/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xmlns="" id="{9AA094B0-61DD-4455-BBE7-7FF01822FEF4}"/>
              </a:ext>
            </a:extLst>
          </p:cNvPr>
          <p:cNvSpPr/>
          <p:nvPr/>
        </p:nvSpPr>
        <p:spPr>
          <a:xfrm>
            <a:off x="179388" y="1557338"/>
            <a:ext cx="3455987" cy="1871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2"/>
                </a:solidFill>
                <a:latin typeface="Calibri" pitchFamily="34" charset="0"/>
              </a:rPr>
              <a:t>LTC assicurazioni : ADL</a:t>
            </a:r>
          </a:p>
          <a:p>
            <a:pPr algn="ctr">
              <a:defRPr/>
            </a:pPr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xmlns="" id="{14811882-D08B-4BCE-ACF6-C8F52EEACF7E}"/>
              </a:ext>
            </a:extLst>
          </p:cNvPr>
          <p:cNvSpPr/>
          <p:nvPr/>
        </p:nvSpPr>
        <p:spPr>
          <a:xfrm>
            <a:off x="4211638" y="1412875"/>
            <a:ext cx="4464050" cy="18716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2"/>
                </a:solidFill>
              </a:rPr>
              <a:t>Indennità di accompagno INPS: </a:t>
            </a:r>
            <a:r>
              <a:rPr lang="it-IT" b="1" dirty="0">
                <a:solidFill>
                  <a:schemeClr val="accent2"/>
                </a:solidFill>
                <a:latin typeface="Calibri" pitchFamily="34" charset="0"/>
              </a:rPr>
              <a:t>invalidità totale e permanente e impossibilità a deambulare</a:t>
            </a:r>
          </a:p>
          <a:p>
            <a:pPr algn="ctr">
              <a:defRPr/>
            </a:pPr>
            <a:endParaRPr lang="it-IT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xmlns="" id="{A00E7028-25E1-4CAC-8FA2-945E51E7C74E}"/>
              </a:ext>
            </a:extLst>
          </p:cNvPr>
          <p:cNvSpPr/>
          <p:nvPr/>
        </p:nvSpPr>
        <p:spPr>
          <a:xfrm>
            <a:off x="179388" y="4292600"/>
            <a:ext cx="3671887" cy="18732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b="1" dirty="0">
                <a:solidFill>
                  <a:schemeClr val="accent2"/>
                </a:solidFill>
              </a:rPr>
              <a:t>Prestazioni assistenziali erogate da regioni e comuni</a:t>
            </a:r>
            <a:endParaRPr lang="it-IT" dirty="0">
              <a:solidFill>
                <a:schemeClr val="accent2"/>
              </a:solidFill>
            </a:endParaRPr>
          </a:p>
          <a:p>
            <a:pPr algn="ctr">
              <a:defRPr/>
            </a:pP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xmlns="" id="{EE62A7AF-E664-41D2-8B34-EF8C0E3F8D79}"/>
              </a:ext>
            </a:extLst>
          </p:cNvPr>
          <p:cNvSpPr/>
          <p:nvPr/>
        </p:nvSpPr>
        <p:spPr>
          <a:xfrm>
            <a:off x="5003800" y="4365625"/>
            <a:ext cx="3889375" cy="18716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2"/>
                </a:solidFill>
                <a:latin typeface="Calibri" pitchFamily="34" charset="0"/>
              </a:rPr>
              <a:t>ISTAT: analisi e studi sulla non autosufficienza (utilizzo di definizioni europee o mondiali)</a:t>
            </a:r>
          </a:p>
          <a:p>
            <a:pPr algn="ctr">
              <a:defRPr/>
            </a:pPr>
            <a:r>
              <a:rPr lang="it-IT" b="1" dirty="0">
                <a:solidFill>
                  <a:schemeClr val="accent2"/>
                </a:solidFill>
                <a:latin typeface="Calibri" pitchFamily="34" charset="0"/>
              </a:rPr>
              <a:t>LTC assicurazioni : ADL</a:t>
            </a:r>
          </a:p>
          <a:p>
            <a:pPr algn="ctr">
              <a:defRPr/>
            </a:pPr>
            <a:endParaRPr lang="it-IT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934E0454-DED1-455B-BF03-7E137C1EEAF4}"/>
              </a:ext>
            </a:extLst>
          </p:cNvPr>
          <p:cNvSpPr/>
          <p:nvPr/>
        </p:nvSpPr>
        <p:spPr>
          <a:xfrm>
            <a:off x="3629025" y="3644900"/>
            <a:ext cx="1873250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4800" b="1" dirty="0">
                <a:solidFill>
                  <a:schemeClr val="accent2"/>
                </a:solidFill>
              </a:rPr>
              <a:t>?</a:t>
            </a:r>
            <a:endParaRPr lang="it-IT" sz="16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9331DA65-2112-4953-B626-54AC671565E7}"/>
              </a:ext>
            </a:extLst>
          </p:cNvPr>
          <p:cNvCxnSpPr>
            <a:stCxn id="9" idx="5"/>
          </p:cNvCxnSpPr>
          <p:nvPr/>
        </p:nvCxnSpPr>
        <p:spPr>
          <a:xfrm>
            <a:off x="3128963" y="3154363"/>
            <a:ext cx="722312" cy="490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xmlns="" id="{E475F07F-5627-40B7-B435-7D45B16C431A}"/>
              </a:ext>
            </a:extLst>
          </p:cNvPr>
          <p:cNvCxnSpPr/>
          <p:nvPr/>
        </p:nvCxnSpPr>
        <p:spPr>
          <a:xfrm flipH="1">
            <a:off x="5111750" y="3284538"/>
            <a:ext cx="973138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xmlns="" id="{C5A9F9F9-765E-4B65-8527-00B312D5E587}"/>
              </a:ext>
            </a:extLst>
          </p:cNvPr>
          <p:cNvCxnSpPr/>
          <p:nvPr/>
        </p:nvCxnSpPr>
        <p:spPr>
          <a:xfrm flipV="1">
            <a:off x="3635375" y="4221163"/>
            <a:ext cx="576263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xmlns="" id="{2981916F-1745-4964-BAB3-CDA909252B34}"/>
              </a:ext>
            </a:extLst>
          </p:cNvPr>
          <p:cNvCxnSpPr/>
          <p:nvPr/>
        </p:nvCxnSpPr>
        <p:spPr>
          <a:xfrm flipH="1" flipV="1">
            <a:off x="4859338" y="4292600"/>
            <a:ext cx="504825" cy="588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6012B5B3-AE35-48FE-B29D-59A9ED84E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Il problema della definizione</a:t>
            </a:r>
          </a:p>
        </p:txBody>
      </p:sp>
      <p:sp>
        <p:nvSpPr>
          <p:cNvPr id="22531" name="Segnaposto testo 2">
            <a:extLst>
              <a:ext uri="{FF2B5EF4-FFF2-40B4-BE49-F238E27FC236}">
                <a16:creationId xmlns:a16="http://schemas.microsoft.com/office/drawing/2014/main" xmlns="" id="{3A810033-7172-4F7A-ABB8-ADEDEB8F819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  <a:p>
            <a:endParaRPr lang="it-IT" altLang="it-IT" sz="1800" b="1">
              <a:latin typeface="Calibri" panose="020F0502020204030204" pitchFamily="34" charset="0"/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xmlns="" id="{B0F6377A-ABC7-4C48-9AA8-C8F53BF57C70}"/>
              </a:ext>
            </a:extLst>
          </p:cNvPr>
          <p:cNvSpPr/>
          <p:nvPr/>
        </p:nvSpPr>
        <p:spPr>
          <a:xfrm>
            <a:off x="179388" y="1557338"/>
            <a:ext cx="3455987" cy="1871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2"/>
                </a:solidFill>
                <a:latin typeface="Calibri" pitchFamily="34" charset="0"/>
              </a:rPr>
              <a:t>LTC assicurazioni : ADL</a:t>
            </a:r>
          </a:p>
          <a:p>
            <a:pPr algn="ctr">
              <a:defRPr/>
            </a:pPr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xmlns="" id="{5E94CC5C-6EF9-4D18-BD7A-3F42FF5730A5}"/>
              </a:ext>
            </a:extLst>
          </p:cNvPr>
          <p:cNvSpPr/>
          <p:nvPr/>
        </p:nvSpPr>
        <p:spPr>
          <a:xfrm>
            <a:off x="4211638" y="1412875"/>
            <a:ext cx="4464050" cy="18716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accent2"/>
                </a:solidFill>
              </a:rPr>
              <a:t>Indennità di accompagno INPS: </a:t>
            </a:r>
            <a:r>
              <a:rPr lang="it-IT" b="1" dirty="0">
                <a:solidFill>
                  <a:schemeClr val="accent2"/>
                </a:solidFill>
                <a:latin typeface="Calibri" pitchFamily="34" charset="0"/>
              </a:rPr>
              <a:t>invalidità totale e permanente e impossibilità a deambulare</a:t>
            </a:r>
          </a:p>
          <a:p>
            <a:pPr algn="ctr">
              <a:defRPr/>
            </a:pPr>
            <a:endParaRPr lang="it-IT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71A62AB6-606B-4A86-B3A0-D6F9D5D6A81B}"/>
              </a:ext>
            </a:extLst>
          </p:cNvPr>
          <p:cNvSpPr/>
          <p:nvPr/>
        </p:nvSpPr>
        <p:spPr>
          <a:xfrm>
            <a:off x="1692275" y="3933825"/>
            <a:ext cx="5111750" cy="201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Analisi nello studio ANIA- Università La Sapienza per la predisposizione di modelli attuariali e basi tecniche per le assicurazioni sulla salute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6EB21A4E-4E66-48F5-9D48-BED09428BBB2}"/>
              </a:ext>
            </a:extLst>
          </p:cNvPr>
          <p:cNvCxnSpPr/>
          <p:nvPr/>
        </p:nvCxnSpPr>
        <p:spPr>
          <a:xfrm>
            <a:off x="2984500" y="3284538"/>
            <a:ext cx="650875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xmlns="" id="{E7591CC9-73D4-4D57-BF5A-34FECD5C1055}"/>
              </a:ext>
            </a:extLst>
          </p:cNvPr>
          <p:cNvCxnSpPr/>
          <p:nvPr/>
        </p:nvCxnSpPr>
        <p:spPr>
          <a:xfrm flipH="1">
            <a:off x="5364163" y="3349625"/>
            <a:ext cx="720725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CD1288CF-7A49-486F-BADF-A1F71A738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Definizione per indennità di accompagno</a:t>
            </a:r>
          </a:p>
        </p:txBody>
      </p:sp>
      <p:sp>
        <p:nvSpPr>
          <p:cNvPr id="23555" name="Segnaposto testo 2">
            <a:extLst>
              <a:ext uri="{FF2B5EF4-FFF2-40B4-BE49-F238E27FC236}">
                <a16:creationId xmlns:a16="http://schemas.microsoft.com/office/drawing/2014/main" xmlns="" id="{40C29C77-1F6F-4B48-96B7-E92EF70E57D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it-IT" altLang="it-IT" sz="1800" b="1">
                <a:latin typeface="Calibri" panose="020F0502020204030204" pitchFamily="34" charset="0"/>
              </a:rPr>
              <a:t>R</a:t>
            </a:r>
            <a:r>
              <a:rPr lang="it-IT" altLang="it-IT" sz="2000" b="1">
                <a:latin typeface="Calibri" panose="020F0502020204030204" pitchFamily="34" charset="0"/>
                <a:cs typeface="Calibri" panose="020F0502020204030204" pitchFamily="34" charset="0"/>
              </a:rPr>
              <a:t>equisiti per ottenere l’indennità di accompagnamento</a:t>
            </a:r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riconoscimento di totale inabilità (100%) per affezioni fisiche o psichiche,</a:t>
            </a:r>
          </a:p>
          <a:p>
            <a:pPr marL="0" indent="0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impossibilità di deambulare senza l’aiuto permanente di un accompagnatore, ovvero impossibilità di compiere gli atti quotidiani della vita con conseguente necessità di un’assistenza continua.</a:t>
            </a:r>
          </a:p>
          <a:p>
            <a:pPr marL="0" indent="0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Al compimento del 65°anno di età, il diritto all’indennità è subordinato alla condizione che la persona abbia difficoltà persistenti a svolgere i compiti e le funzioni dell’età: impossibilità alla deambulazione autonoma e mancanza assoluta di autosufficienza.</a:t>
            </a:r>
          </a:p>
          <a:p>
            <a:pPr marL="0" indent="0"/>
            <a:r>
              <a:rPr lang="it-IT" altLang="it-IT" sz="2000">
                <a:latin typeface="Calibri" panose="020F0502020204030204" pitchFamily="34" charset="0"/>
                <a:cs typeface="Calibri" panose="020F0502020204030204" pitchFamily="34" charset="0"/>
              </a:rPr>
              <a:t>L’indennità è compatibile e cumulabile con: pensione di inabilità e pensioni per i ciechi totali o parziali.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600AC995-C830-4438-9119-72906CA5F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Definizione per ADL</a:t>
            </a:r>
          </a:p>
        </p:txBody>
      </p:sp>
      <p:sp>
        <p:nvSpPr>
          <p:cNvPr id="21507" name="Segnaposto testo 2">
            <a:extLst>
              <a:ext uri="{FF2B5EF4-FFF2-40B4-BE49-F238E27FC236}">
                <a16:creationId xmlns:a16="http://schemas.microsoft.com/office/drawing/2014/main" xmlns="" id="{00AECD0A-8E4E-4BF4-ABD8-8DC48A00F9D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86868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it-IT" sz="1800" b="1" dirty="0">
                <a:latin typeface="Calibri" pitchFamily="34" charset="0"/>
              </a:rPr>
              <a:t>R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equisiti per ottenere la prestazione LTC assicurativa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it-IT" sz="2000" i="1" u="sng" dirty="0"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it-IT" sz="1800" dirty="0">
                <a:latin typeface="Calibri" pitchFamily="34" charset="0"/>
              </a:rPr>
              <a:t>Primo indice ADL, costruito nel 1976 (</a:t>
            </a:r>
            <a:r>
              <a:rPr lang="it-IT" sz="1800" dirty="0" err="1">
                <a:latin typeface="Calibri" pitchFamily="34" charset="0"/>
              </a:rPr>
              <a:t>Activities</a:t>
            </a:r>
            <a:r>
              <a:rPr lang="it-IT" sz="1800" dirty="0">
                <a:latin typeface="Calibri" pitchFamily="34" charset="0"/>
              </a:rPr>
              <a:t> of </a:t>
            </a:r>
            <a:r>
              <a:rPr lang="it-IT" sz="1800" dirty="0" err="1">
                <a:latin typeface="Calibri" pitchFamily="34" charset="0"/>
              </a:rPr>
              <a:t>Daily</a:t>
            </a:r>
            <a:r>
              <a:rPr lang="it-IT" sz="1800" dirty="0">
                <a:latin typeface="Calibri" pitchFamily="34" charset="0"/>
              </a:rPr>
              <a:t> Living)” (ADL) considera non autosufficiente un individuo che non è in grado di svolgere, </a:t>
            </a:r>
            <a:r>
              <a:rPr lang="it-IT" sz="1800" u="sng" dirty="0">
                <a:latin typeface="Calibri" pitchFamily="34" charset="0"/>
              </a:rPr>
              <a:t>in modo presumibilmente permanente</a:t>
            </a:r>
            <a:r>
              <a:rPr lang="it-IT" sz="1800" dirty="0">
                <a:latin typeface="Calibri" pitchFamily="34" charset="0"/>
              </a:rPr>
              <a:t> e senza alcun ausilio, un certo numero di attività elementari della vita quotidiana</a:t>
            </a:r>
            <a:r>
              <a:rPr lang="it-IT" sz="18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defRPr/>
            </a:pPr>
            <a:r>
              <a:rPr lang="it-IT" sz="1800" dirty="0">
                <a:latin typeface="Calibri" pitchFamily="34" charset="0"/>
                <a:cs typeface="Calibri" pitchFamily="34" charset="0"/>
              </a:rPr>
              <a:t>Lavarsi</a:t>
            </a:r>
          </a:p>
          <a:p>
            <a:pPr>
              <a:defRPr/>
            </a:pPr>
            <a:r>
              <a:rPr lang="it-IT" sz="1800" dirty="0">
                <a:latin typeface="Calibri" pitchFamily="34" charset="0"/>
                <a:cs typeface="Calibri" pitchFamily="34" charset="0"/>
              </a:rPr>
              <a:t>Vestirsi e spogliarsi</a:t>
            </a:r>
          </a:p>
          <a:p>
            <a:pPr>
              <a:defRPr/>
            </a:pPr>
            <a:r>
              <a:rPr lang="it-IT" sz="1800" dirty="0">
                <a:latin typeface="Calibri" pitchFamily="34" charset="0"/>
                <a:cs typeface="Calibri" pitchFamily="34" charset="0"/>
              </a:rPr>
              <a:t>Utilizzare i servizi</a:t>
            </a:r>
          </a:p>
          <a:p>
            <a:pPr marL="0" indent="0">
              <a:buFontTx/>
              <a:buNone/>
              <a:defRPr/>
            </a:pPr>
            <a:endParaRPr lang="it-IT" sz="18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it-IT" sz="1800" dirty="0">
                <a:latin typeface="Calibri" pitchFamily="34" charset="0"/>
                <a:cs typeface="Calibri" pitchFamily="34" charset="0"/>
              </a:rPr>
              <a:t>Si stanno considerando nuovi indici considerando la capacita della gestione domestica (IADL: </a:t>
            </a:r>
            <a:r>
              <a:rPr lang="it-IT" sz="1800" dirty="0" err="1">
                <a:latin typeface="Calibri" pitchFamily="34" charset="0"/>
                <a:cs typeface="Calibri" pitchFamily="34" charset="0"/>
              </a:rPr>
              <a:t>Instrumental</a:t>
            </a:r>
            <a:r>
              <a:rPr lang="it-IT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1800" dirty="0" err="1">
                <a:latin typeface="Calibri" pitchFamily="34" charset="0"/>
              </a:rPr>
              <a:t>Activities</a:t>
            </a:r>
            <a:r>
              <a:rPr lang="it-IT" sz="1800" dirty="0">
                <a:latin typeface="Calibri" pitchFamily="34" charset="0"/>
              </a:rPr>
              <a:t> of </a:t>
            </a:r>
            <a:r>
              <a:rPr lang="it-IT" sz="1800" dirty="0" err="1">
                <a:latin typeface="Calibri" pitchFamily="34" charset="0"/>
              </a:rPr>
              <a:t>Daily</a:t>
            </a:r>
            <a:r>
              <a:rPr lang="it-IT" sz="1800" dirty="0">
                <a:latin typeface="Calibri" pitchFamily="34" charset="0"/>
              </a:rPr>
              <a:t> Living) nei quali inserire le seguenti attività:</a:t>
            </a:r>
          </a:p>
          <a:p>
            <a:pPr>
              <a:defRPr/>
            </a:pPr>
            <a:r>
              <a:rPr lang="it-IT" sz="1800" dirty="0">
                <a:latin typeface="Calibri" pitchFamily="34" charset="0"/>
              </a:rPr>
              <a:t>Fare la spesa	</a:t>
            </a:r>
          </a:p>
          <a:p>
            <a:pPr>
              <a:defRPr/>
            </a:pPr>
            <a:r>
              <a:rPr lang="it-IT" sz="1800" dirty="0">
                <a:latin typeface="Calibri" pitchFamily="34" charset="0"/>
              </a:rPr>
              <a:t>Cucinare</a:t>
            </a:r>
          </a:p>
          <a:p>
            <a:pPr>
              <a:defRPr/>
            </a:pPr>
            <a:r>
              <a:rPr lang="it-IT" sz="1800" dirty="0">
                <a:latin typeface="Calibri" pitchFamily="34" charset="0"/>
              </a:rPr>
              <a:t>Lavare la biancheria</a:t>
            </a:r>
            <a:endParaRPr lang="it-IT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2555421-8BEF-40BA-8211-75B781754763}"/>
              </a:ext>
            </a:extLst>
          </p:cNvPr>
          <p:cNvSpPr/>
          <p:nvPr/>
        </p:nvSpPr>
        <p:spPr>
          <a:xfrm>
            <a:off x="4211638" y="2924175"/>
            <a:ext cx="4176712" cy="129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Trasferirsi dal letto alla poltrona e viceversa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Controllarsi nella continenza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Alimentarsi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CE68536E-B60E-4CBC-8E6F-ECD451AEB6C8}"/>
              </a:ext>
            </a:extLst>
          </p:cNvPr>
          <p:cNvSpPr/>
          <p:nvPr/>
        </p:nvSpPr>
        <p:spPr>
          <a:xfrm>
            <a:off x="4211638" y="4941888"/>
            <a:ext cx="4176712" cy="1150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2"/>
                </a:solidFill>
                <a:latin typeface="Calibri" pitchFamily="34" charset="0"/>
              </a:rPr>
              <a:t>Governare la casa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2"/>
                </a:solidFill>
                <a:latin typeface="Calibri" pitchFamily="34" charset="0"/>
              </a:rPr>
              <a:t>Usare il telefono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2"/>
                </a:solidFill>
                <a:latin typeface="Calibri" pitchFamily="34" charset="0"/>
              </a:rPr>
              <a:t>Amministrarsi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5D2926C1-07C9-46B7-94E5-A6A51ECFF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Alcune differenze di cui tenere conto </a:t>
            </a:r>
          </a:p>
        </p:txBody>
      </p:sp>
      <p:sp>
        <p:nvSpPr>
          <p:cNvPr id="21507" name="Segnaposto testo 2">
            <a:extLst>
              <a:ext uri="{FF2B5EF4-FFF2-40B4-BE49-F238E27FC236}">
                <a16:creationId xmlns:a16="http://schemas.microsoft.com/office/drawing/2014/main" xmlns="" id="{7C09319F-87D6-4C8E-9F43-C3242A85270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8893175" cy="464026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it-IT" sz="1800" b="1" dirty="0">
                <a:latin typeface="Calibri" pitchFamily="34" charset="0"/>
              </a:rPr>
              <a:t>Nel confronto per la costruzione di una base tecnica comune: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Esclusi ciechi e sordomuti nonché invalidità che si producono sin dalla nascita (generalmente non comprese nelle coperture assicurative private)</a:t>
            </a: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I dati della popolazione attiva sono stati ottenuti per differenza fra la popolazione generale (ISTAT)e la popolazione non autosufficiente (INPS)</a:t>
            </a: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Intervallo di età 20-95</a:t>
            </a:r>
          </a:p>
          <a:p>
            <a:pPr marL="0" indent="0" algn="ctr">
              <a:buFontTx/>
              <a:buNone/>
              <a:defRPr/>
            </a:pPr>
            <a:r>
              <a:rPr lang="it-IT" sz="1800" b="1" dirty="0">
                <a:latin typeface="Calibri" pitchFamily="34" charset="0"/>
              </a:rPr>
              <a:t>Conclusioni</a:t>
            </a: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Buona aderenza tra le caratteristiche della base dati e la definizione utilizzata nei prodotti assicurativo sulle ADL</a:t>
            </a: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I titolari dell’indennità di accompagnamento hanno requisiti di non autosufficienza sostanzialmente in linea con quelli di norma utilizzati dalle polizze di assicurazioni basati sulle ADL </a:t>
            </a: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Esistono comunque alcune differenze che rendono </a:t>
            </a:r>
            <a:r>
              <a:rPr lang="it-IT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più ampia la definizione INPS rispetto a quella assicurativa</a:t>
            </a:r>
          </a:p>
          <a:p>
            <a:pPr>
              <a:defRPr/>
            </a:pP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Sull’andamento della mortalità dei non autosufficienti si sono riscontrate significative analogie fra le esperienze INPS e quelle dei data base assicurativi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7D870AEE-4EDB-4B23-A7E7-DA0484FE8E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/>
            <a:r>
              <a:rPr lang="it-IT" altLang="it-IT" sz="2800" b="1">
                <a:solidFill>
                  <a:schemeClr val="bg1"/>
                </a:solidFill>
                <a:latin typeface="Calibri" panose="020F0502020204030204" pitchFamily="34" charset="0"/>
              </a:rPr>
              <a:t>ADESIONE COLLETTIVA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5A3A44CB-FD5D-4212-B338-667021DB202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773238"/>
            <a:ext cx="8785225" cy="4752975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FontTx/>
              <a:buNone/>
              <a:defRPr/>
            </a:pPr>
            <a:r>
              <a:rPr lang="it-IT" sz="2400" b="1" dirty="0">
                <a:solidFill>
                  <a:srgbClr val="FF0000"/>
                </a:solidFill>
              </a:rPr>
              <a:t>IMPORTANTE: le frequenze ipotizzate prevedono</a:t>
            </a:r>
          </a:p>
          <a:p>
            <a:pPr marL="0" indent="0" algn="ctr">
              <a:spcAft>
                <a:spcPts val="600"/>
              </a:spcAft>
              <a:buFontTx/>
              <a:buNone/>
              <a:defRPr/>
            </a:pPr>
            <a:r>
              <a:rPr lang="it-IT" sz="2400" b="1" dirty="0">
                <a:solidFill>
                  <a:srgbClr val="FF0000"/>
                </a:solidFill>
              </a:rPr>
              <a:t> ADESIONE COLLETTIVA</a:t>
            </a:r>
          </a:p>
          <a:p>
            <a:pPr marL="0" indent="0" algn="just">
              <a:spcAft>
                <a:spcPts val="600"/>
              </a:spcAft>
              <a:buFontTx/>
              <a:buNone/>
              <a:defRPr/>
            </a:pPr>
            <a:r>
              <a:rPr lang="it-IT" sz="2400" b="1" dirty="0">
                <a:solidFill>
                  <a:srgbClr val="FF0000"/>
                </a:solidFill>
              </a:rPr>
              <a:t> In caso contrario il costo della copertura sarà sicuramente molto più elevato.</a:t>
            </a:r>
            <a:endParaRPr lang="it-IT" sz="2400" dirty="0">
              <a:solidFill>
                <a:srgbClr val="000066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it-IT" sz="2400" b="1" dirty="0">
              <a:solidFill>
                <a:srgbClr val="000066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rgbClr val="000066"/>
                </a:solidFill>
              </a:rPr>
              <a:t>Contribuzione ESCLUSIVAMENTE durante il periodo di attività che coprirà con un contributo annuale il rischio di non autosufficienza da attivo e con un contributo annuale o unico da corrispondere al pensionamento il rischio di non autosufficienza da pensionato.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</TotalTime>
  <Words>1283</Words>
  <Application>Microsoft Office PowerPoint</Application>
  <PresentationFormat>Presentazione su schermo (4:3)</PresentationFormat>
  <Paragraphs>167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Personalizza struttura</vt:lpstr>
      <vt:lpstr>1_Personalizza struttura</vt:lpstr>
      <vt:lpstr>2_Personalizza struttura</vt:lpstr>
      <vt:lpstr>Struttura predefinita</vt:lpstr>
      <vt:lpstr>Presentazione standard di PowerPoint</vt:lpstr>
      <vt:lpstr>Obiettivo</vt:lpstr>
      <vt:lpstr>Calcolo: cosa serve</vt:lpstr>
      <vt:lpstr>Il problema della definizione</vt:lpstr>
      <vt:lpstr>Il problema della definizione</vt:lpstr>
      <vt:lpstr>Definizione per indennità di accompagno</vt:lpstr>
      <vt:lpstr>Definizione per ADL</vt:lpstr>
      <vt:lpstr>Alcune differenze di cui tenere conto </vt:lpstr>
      <vt:lpstr>ADESIONE COLLETTIVA</vt:lpstr>
      <vt:lpstr>La costruzione del modello: le prestazioni</vt:lpstr>
      <vt:lpstr>La costruzione del modello: i profili considerati</vt:lpstr>
      <vt:lpstr>La costruzione del modello: le ipotesi – HP A</vt:lpstr>
      <vt:lpstr>Presentazione standard di PowerPoint</vt:lpstr>
      <vt:lpstr>Presentazione standard di PowerPoint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Elatec</dc:creator>
  <cp:lastModifiedBy>adepp</cp:lastModifiedBy>
  <cp:revision>287</cp:revision>
  <dcterms:created xsi:type="dcterms:W3CDTF">2009-03-30T14:28:21Z</dcterms:created>
  <dcterms:modified xsi:type="dcterms:W3CDTF">2017-09-21T12:53:34Z</dcterms:modified>
</cp:coreProperties>
</file>