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72" r:id="rId2"/>
    <p:sldMasterId id="2147483686" r:id="rId3"/>
  </p:sldMasterIdLst>
  <p:notesMasterIdLst>
    <p:notesMasterId r:id="rId20"/>
  </p:notesMasterIdLst>
  <p:handoutMasterIdLst>
    <p:handoutMasterId r:id="rId21"/>
  </p:handoutMasterIdLst>
  <p:sldIdLst>
    <p:sldId id="891" r:id="rId4"/>
    <p:sldId id="895" r:id="rId5"/>
    <p:sldId id="896" r:id="rId6"/>
    <p:sldId id="893" r:id="rId7"/>
    <p:sldId id="894" r:id="rId8"/>
    <p:sldId id="892" r:id="rId9"/>
    <p:sldId id="909" r:id="rId10"/>
    <p:sldId id="910" r:id="rId11"/>
    <p:sldId id="911" r:id="rId12"/>
    <p:sldId id="914" r:id="rId13"/>
    <p:sldId id="917" r:id="rId14"/>
    <p:sldId id="850" r:id="rId15"/>
    <p:sldId id="876" r:id="rId16"/>
    <p:sldId id="915" r:id="rId17"/>
    <p:sldId id="908" r:id="rId18"/>
    <p:sldId id="919" r:id="rId19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CC0099"/>
    <a:srgbClr val="FF9900"/>
    <a:srgbClr val="66CCFF"/>
    <a:srgbClr val="DDDDDD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9" autoAdjust="0"/>
    <p:restoredTop sz="88089" autoAdjust="0"/>
  </p:normalViewPr>
  <p:slideViewPr>
    <p:cSldViewPr>
      <p:cViewPr varScale="1">
        <p:scale>
          <a:sx n="102" d="100"/>
          <a:sy n="102" d="100"/>
        </p:scale>
        <p:origin x="16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" y="2"/>
            <a:ext cx="2859077" cy="53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6" tIns="45597" rIns="91196" bIns="45597" numCol="1" anchor="t" anchorCtr="0" compatLnSpc="1">
            <a:prstTxWarp prst="textNoShape">
              <a:avLst/>
            </a:prstTxWarp>
          </a:bodyPr>
          <a:lstStyle>
            <a:lvl1pPr defTabSz="911199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1944" y="2"/>
            <a:ext cx="2935062" cy="532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6" tIns="45597" rIns="91196" bIns="45597" numCol="1" anchor="t" anchorCtr="0" compatLnSpc="1">
            <a:prstTxWarp prst="textNoShape">
              <a:avLst/>
            </a:prstTxWarp>
          </a:bodyPr>
          <a:lstStyle>
            <a:lvl1pPr algn="r" defTabSz="911199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6" y="9460102"/>
            <a:ext cx="2859077" cy="45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6" tIns="45597" rIns="91196" bIns="45597" numCol="1" anchor="b" anchorCtr="0" compatLnSpc="1">
            <a:prstTxWarp prst="textNoShape">
              <a:avLst/>
            </a:prstTxWarp>
          </a:bodyPr>
          <a:lstStyle>
            <a:lvl1pPr defTabSz="911199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1944" y="9460102"/>
            <a:ext cx="2935062" cy="45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96" tIns="45597" rIns="91196" bIns="45597" numCol="1" anchor="b" anchorCtr="0" compatLnSpc="1">
            <a:prstTxWarp prst="textNoShape">
              <a:avLst/>
            </a:prstTxWarp>
          </a:bodyPr>
          <a:lstStyle>
            <a:lvl1pPr algn="r" defTabSz="911199" eaLnBrk="0" hangingPunct="0">
              <a:defRPr sz="1200" u="none">
                <a:cs typeface="+mn-cs"/>
              </a:defRPr>
            </a:lvl1pPr>
          </a:lstStyle>
          <a:p>
            <a:pPr>
              <a:defRPr/>
            </a:pPr>
            <a:fld id="{8C9671ED-92C6-475B-8093-EC978D82DF1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8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887385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7" tIns="45749" rIns="91497" bIns="45749" numCol="1" anchor="t" anchorCtr="0" compatLnSpc="1">
            <a:prstTxWarp prst="textNoShape">
              <a:avLst/>
            </a:prstTxWarp>
          </a:bodyPr>
          <a:lstStyle>
            <a:lvl1pPr defTabSz="915793" eaLnBrk="0" hangingPunct="0">
              <a:defRPr sz="120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865" y="5"/>
            <a:ext cx="2887385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7" tIns="45749" rIns="91497" bIns="45749" numCol="1" anchor="t" anchorCtr="0" compatLnSpc="1">
            <a:prstTxWarp prst="textNoShape">
              <a:avLst/>
            </a:prstTxWarp>
          </a:bodyPr>
          <a:lstStyle>
            <a:lvl1pPr algn="r" defTabSz="915793" eaLnBrk="0" hangingPunct="0">
              <a:defRPr sz="120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6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977" y="4714652"/>
            <a:ext cx="5330786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7" tIns="45749" rIns="91497" bIns="457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7766"/>
            <a:ext cx="2887385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7" tIns="45749" rIns="91497" bIns="45749" numCol="1" anchor="b" anchorCtr="0" compatLnSpc="1">
            <a:prstTxWarp prst="textNoShape">
              <a:avLst/>
            </a:prstTxWarp>
          </a:bodyPr>
          <a:lstStyle>
            <a:lvl1pPr defTabSz="915793" eaLnBrk="0" hangingPunct="0">
              <a:defRPr sz="120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865" y="9427766"/>
            <a:ext cx="2887385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97" tIns="45749" rIns="91497" bIns="45749" numCol="1" anchor="b" anchorCtr="0" compatLnSpc="1">
            <a:prstTxWarp prst="textNoShape">
              <a:avLst/>
            </a:prstTxWarp>
          </a:bodyPr>
          <a:lstStyle>
            <a:lvl1pPr algn="r" defTabSz="915793" eaLnBrk="0" hangingPunct="0">
              <a:defRPr sz="120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51212ED-961E-4774-9E32-398EAB208B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172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49313" y="742950"/>
            <a:ext cx="496570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4666E-2F5C-4329-9CA3-24CA0282D8F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990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b="0" dirty="0" smtClean="0"/>
          </a:p>
        </p:txBody>
      </p:sp>
      <p:sp>
        <p:nvSpPr>
          <p:cNvPr id="4506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3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04861" indent="-271100" eaLnBrk="0" hangingPunct="0">
              <a:defRPr sz="23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084403" indent="-216880" eaLnBrk="0" hangingPunct="0">
              <a:defRPr sz="23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518166" indent="-216880" eaLnBrk="0" hangingPunct="0">
              <a:defRPr sz="23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1951927" indent="-216880" eaLnBrk="0" hangingPunct="0">
              <a:defRPr sz="23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385689" indent="-216880" eaLnBrk="0" fontAlgn="base" hangingPunct="0">
              <a:spcBef>
                <a:spcPct val="0"/>
              </a:spcBef>
              <a:spcAft>
                <a:spcPct val="0"/>
              </a:spcAft>
              <a:defRPr sz="23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819451" indent="-216880" eaLnBrk="0" fontAlgn="base" hangingPunct="0">
              <a:spcBef>
                <a:spcPct val="0"/>
              </a:spcBef>
              <a:spcAft>
                <a:spcPct val="0"/>
              </a:spcAft>
              <a:defRPr sz="23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253212" indent="-216880" eaLnBrk="0" fontAlgn="base" hangingPunct="0">
              <a:spcBef>
                <a:spcPct val="0"/>
              </a:spcBef>
              <a:spcAft>
                <a:spcPct val="0"/>
              </a:spcAft>
              <a:defRPr sz="23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686974" indent="-216880" eaLnBrk="0" fontAlgn="base" hangingPunct="0">
              <a:spcBef>
                <a:spcPct val="0"/>
              </a:spcBef>
              <a:spcAft>
                <a:spcPct val="0"/>
              </a:spcAft>
              <a:defRPr sz="23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DB2A2764-CEAE-42E5-B9EE-15F80D4096C0}" type="slidenum">
              <a:rPr lang="it-IT" altLang="it-IT" sz="1100" u="none">
                <a:solidFill>
                  <a:prstClr val="black"/>
                </a:solidFill>
                <a:latin typeface="Times New Roman" pitchFamily="18" charset="0"/>
              </a:rPr>
              <a:pPr/>
              <a:t>10</a:t>
            </a:fld>
            <a:endParaRPr lang="it-IT" altLang="it-IT" sz="1100" u="none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92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49313" y="742950"/>
            <a:ext cx="496570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1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4666E-2F5C-4329-9CA3-24CA0282D8F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1370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4666E-2F5C-4329-9CA3-24CA0282D8F2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01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b="1" baseline="0" dirty="0" smtClean="0"/>
              <a:t>INNOVAZIONE CONTA</a:t>
            </a:r>
          </a:p>
        </p:txBody>
      </p:sp>
      <p:sp>
        <p:nvSpPr>
          <p:cNvPr id="38916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04062" eaLnBrk="0" hangingPunct="0">
              <a:defRPr sz="2300" u="sng">
                <a:solidFill>
                  <a:schemeClr val="tx1"/>
                </a:solidFill>
                <a:latin typeface="Tahoma" pitchFamily="34" charset="0"/>
              </a:defRPr>
            </a:lvl1pPr>
            <a:lvl2pPr marL="707525" indent="-272126" defTabSz="904062" eaLnBrk="0" hangingPunct="0">
              <a:defRPr sz="2300" u="sng">
                <a:solidFill>
                  <a:schemeClr val="tx1"/>
                </a:solidFill>
                <a:latin typeface="Tahoma" pitchFamily="34" charset="0"/>
              </a:defRPr>
            </a:lvl2pPr>
            <a:lvl3pPr marL="1088502" indent="-217700" defTabSz="904062" eaLnBrk="0" hangingPunct="0">
              <a:defRPr sz="2300" u="sng">
                <a:solidFill>
                  <a:schemeClr val="tx1"/>
                </a:solidFill>
                <a:latin typeface="Tahoma" pitchFamily="34" charset="0"/>
              </a:defRPr>
            </a:lvl3pPr>
            <a:lvl4pPr marL="1523904" indent="-217700" defTabSz="904062" eaLnBrk="0" hangingPunct="0">
              <a:defRPr sz="2300" u="sng">
                <a:solidFill>
                  <a:schemeClr val="tx1"/>
                </a:solidFill>
                <a:latin typeface="Tahoma" pitchFamily="34" charset="0"/>
              </a:defRPr>
            </a:lvl4pPr>
            <a:lvl5pPr marL="1959304" indent="-217700" defTabSz="904062" eaLnBrk="0" hangingPunct="0">
              <a:defRPr sz="2300" u="sng">
                <a:solidFill>
                  <a:schemeClr val="tx1"/>
                </a:solidFill>
                <a:latin typeface="Tahoma" pitchFamily="34" charset="0"/>
              </a:defRPr>
            </a:lvl5pPr>
            <a:lvl6pPr marL="2394706" indent="-217700" defTabSz="904062" eaLnBrk="0" fontAlgn="base" hangingPunct="0">
              <a:spcBef>
                <a:spcPct val="0"/>
              </a:spcBef>
              <a:spcAft>
                <a:spcPct val="0"/>
              </a:spcAft>
              <a:defRPr sz="2300" u="sng">
                <a:solidFill>
                  <a:schemeClr val="tx1"/>
                </a:solidFill>
                <a:latin typeface="Tahoma" pitchFamily="34" charset="0"/>
              </a:defRPr>
            </a:lvl6pPr>
            <a:lvl7pPr marL="2830106" indent="-217700" defTabSz="904062" eaLnBrk="0" fontAlgn="base" hangingPunct="0">
              <a:spcBef>
                <a:spcPct val="0"/>
              </a:spcBef>
              <a:spcAft>
                <a:spcPct val="0"/>
              </a:spcAft>
              <a:defRPr sz="2300" u="sng">
                <a:solidFill>
                  <a:schemeClr val="tx1"/>
                </a:solidFill>
                <a:latin typeface="Tahoma" pitchFamily="34" charset="0"/>
              </a:defRPr>
            </a:lvl7pPr>
            <a:lvl8pPr marL="3265507" indent="-217700" defTabSz="904062" eaLnBrk="0" fontAlgn="base" hangingPunct="0">
              <a:spcBef>
                <a:spcPct val="0"/>
              </a:spcBef>
              <a:spcAft>
                <a:spcPct val="0"/>
              </a:spcAft>
              <a:defRPr sz="2300" u="sng">
                <a:solidFill>
                  <a:schemeClr val="tx1"/>
                </a:solidFill>
                <a:latin typeface="Tahoma" pitchFamily="34" charset="0"/>
              </a:defRPr>
            </a:lvl8pPr>
            <a:lvl9pPr marL="3700908" indent="-217700" defTabSz="904062" eaLnBrk="0" fontAlgn="base" hangingPunct="0">
              <a:spcBef>
                <a:spcPct val="0"/>
              </a:spcBef>
              <a:spcAft>
                <a:spcPct val="0"/>
              </a:spcAft>
              <a:defRPr sz="2300"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32EF4389-C5EB-43BB-A7C8-EC1FA2E6D9E5}" type="slidenum">
              <a:rPr lang="it-IT" sz="1100" u="none">
                <a:solidFill>
                  <a:prstClr val="black"/>
                </a:solidFill>
                <a:latin typeface="Times New Roman" pitchFamily="18" charset="0"/>
              </a:rPr>
              <a:pPr>
                <a:defRPr/>
              </a:pPr>
              <a:t>13</a:t>
            </a:fld>
            <a:endParaRPr lang="it-IT" sz="1100" u="none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1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/>
              <a:t>Rispetto alla dimensione del fenomeno, i dati </a:t>
            </a:r>
            <a:r>
              <a:rPr lang="it-IT" dirty="0" err="1"/>
              <a:t>Eurostat</a:t>
            </a:r>
            <a:r>
              <a:rPr lang="it-IT" dirty="0"/>
              <a:t> evidenziano</a:t>
            </a:r>
          </a:p>
          <a:p>
            <a:r>
              <a:rPr lang="it-IT" dirty="0"/>
              <a:t>che l’Italia presentava livelli più elevati della media europea prima della</a:t>
            </a:r>
          </a:p>
          <a:p>
            <a:r>
              <a:rPr lang="it-IT" dirty="0"/>
              <a:t>recessione (18,8% nel 2007 contro 13,2% Ue-28); il fenomeno è aumentato</a:t>
            </a:r>
          </a:p>
          <a:p>
            <a:r>
              <a:rPr lang="it-IT" dirty="0"/>
              <a:t>maggiormente da noi durante la crisi (salito a 26,2% nel 2014 contro</a:t>
            </a:r>
          </a:p>
          <a:p>
            <a:r>
              <a:rPr lang="it-IT" dirty="0"/>
              <a:t>15,4% Ue-28); la nostra discesa risulta più lenta con l’uscita dalla crisi</a:t>
            </a:r>
          </a:p>
          <a:p>
            <a:r>
              <a:rPr lang="it-IT" dirty="0"/>
              <a:t>(attorno al 22% nella prima metà del 2016, mentre molti paesi dell’Unione</a:t>
            </a:r>
          </a:p>
          <a:p>
            <a:r>
              <a:rPr lang="it-IT" dirty="0"/>
              <a:t>sono già tornati ai livelli precedenti la recessione). Attualmente, in</a:t>
            </a:r>
          </a:p>
          <a:p>
            <a:r>
              <a:rPr lang="it-IT" dirty="0"/>
              <a:t>termini relativi, siamo secondi solo alla Grecia, mentre, in termini assoluti,</a:t>
            </a:r>
          </a:p>
          <a:p>
            <a:r>
              <a:rPr lang="it-IT" dirty="0"/>
              <a:t>siamo il maggior produttore di NEET in Europa con oltre 2,2 milioni</a:t>
            </a:r>
          </a:p>
          <a:p>
            <a:r>
              <a:rPr lang="it-IT" dirty="0"/>
              <a:t>di under 30 che non studiano e non lavorano (ma si sale a 3,3 nella fascia</a:t>
            </a:r>
          </a:p>
          <a:p>
            <a:r>
              <a:rPr lang="it-IT" dirty="0"/>
              <a:t>15-34 anni, dato ISTAT del 2016</a:t>
            </a:r>
            <a:r>
              <a:rPr lang="it-IT" dirty="0" smtClean="0"/>
              <a:t>).</a:t>
            </a:r>
          </a:p>
          <a:p>
            <a:r>
              <a:rPr lang="it-IT" altLang="it-IT" b="1" dirty="0" smtClean="0">
                <a:solidFill>
                  <a:srgbClr val="CC6600"/>
                </a:solidFill>
              </a:rPr>
              <a:t>***</a:t>
            </a:r>
          </a:p>
          <a:p>
            <a:r>
              <a:rPr lang="it-IT" altLang="it-IT" b="1" dirty="0" smtClean="0">
                <a:solidFill>
                  <a:srgbClr val="CC6600"/>
                </a:solidFill>
              </a:rPr>
              <a:t>PRIMO QUADRIMESTRE</a:t>
            </a:r>
            <a:r>
              <a:rPr lang="it-IT" altLang="it-IT" b="1" baseline="0" dirty="0" smtClean="0">
                <a:solidFill>
                  <a:srgbClr val="CC6600"/>
                </a:solidFill>
              </a:rPr>
              <a:t> 2017</a:t>
            </a:r>
            <a:endParaRPr lang="it-IT" altLang="it-IT" b="1" dirty="0" smtClean="0">
              <a:solidFill>
                <a:srgbClr val="CC6600"/>
              </a:solidFill>
            </a:endParaRPr>
          </a:p>
          <a:p>
            <a:r>
              <a:rPr lang="it-IT" altLang="it-IT" b="1" dirty="0" smtClean="0">
                <a:solidFill>
                  <a:srgbClr val="CC6600"/>
                </a:solidFill>
              </a:rPr>
              <a:t>25-29   </a:t>
            </a:r>
            <a:r>
              <a:rPr lang="it-IT" altLang="it-IT" b="1" dirty="0" err="1" smtClean="0">
                <a:solidFill>
                  <a:srgbClr val="CC6600"/>
                </a:solidFill>
              </a:rPr>
              <a:t>eu</a:t>
            </a:r>
            <a:r>
              <a:rPr lang="it-IT" altLang="it-IT" b="1" dirty="0" smtClean="0">
                <a:solidFill>
                  <a:srgbClr val="CC6600"/>
                </a:solidFill>
              </a:rPr>
              <a:t> 74,2; </a:t>
            </a:r>
            <a:r>
              <a:rPr lang="it-IT" altLang="it-IT" b="1" dirty="0" err="1" smtClean="0">
                <a:solidFill>
                  <a:srgbClr val="CC6600"/>
                </a:solidFill>
              </a:rPr>
              <a:t>it</a:t>
            </a:r>
            <a:r>
              <a:rPr lang="it-IT" altLang="it-IT" b="1" dirty="0" smtClean="0">
                <a:solidFill>
                  <a:srgbClr val="CC6600"/>
                </a:solidFill>
              </a:rPr>
              <a:t> 52,9</a:t>
            </a:r>
            <a:br>
              <a:rPr lang="it-IT" altLang="it-IT" b="1" dirty="0" smtClean="0">
                <a:solidFill>
                  <a:srgbClr val="CC6600"/>
                </a:solidFill>
              </a:rPr>
            </a:br>
            <a:r>
              <a:rPr lang="it-IT" altLang="it-IT" b="1" dirty="0" smtClean="0">
                <a:solidFill>
                  <a:srgbClr val="CC6600"/>
                </a:solidFill>
              </a:rPr>
              <a:t>55-59 </a:t>
            </a:r>
            <a:r>
              <a:rPr lang="it-IT" altLang="it-IT" b="1" dirty="0" err="1" smtClean="0">
                <a:solidFill>
                  <a:srgbClr val="CC6600"/>
                </a:solidFill>
              </a:rPr>
              <a:t>eu</a:t>
            </a:r>
            <a:r>
              <a:rPr lang="it-IT" altLang="it-IT" b="1" dirty="0" smtClean="0">
                <a:solidFill>
                  <a:srgbClr val="CC6600"/>
                </a:solidFill>
              </a:rPr>
              <a:t> 69,2  </a:t>
            </a:r>
            <a:r>
              <a:rPr lang="it-IT" altLang="it-IT" b="1" dirty="0" err="1" smtClean="0">
                <a:solidFill>
                  <a:srgbClr val="CC6600"/>
                </a:solidFill>
              </a:rPr>
              <a:t>it</a:t>
            </a:r>
            <a:r>
              <a:rPr lang="it-IT" altLang="it-IT" b="1" dirty="0" smtClean="0">
                <a:solidFill>
                  <a:srgbClr val="CC6600"/>
                </a:solidFill>
              </a:rPr>
              <a:t> 62,4</a:t>
            </a:r>
          </a:p>
        </p:txBody>
      </p:sp>
      <p:sp>
        <p:nvSpPr>
          <p:cNvPr id="5837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33400" indent="-282077"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128308" indent="-225662"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79630" indent="-225662"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2030953" indent="-225662"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482276" indent="-2256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933599" indent="-2256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384922" indent="-2256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836245" indent="-22566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E56FDC7-25D9-4FEF-B9D4-33B002A624A5}" type="slidenum">
              <a:rPr lang="it-IT" altLang="it-IT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it-IT" altLang="it-IT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361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Abbiamo risposto alla preoccupazione della spesa pubblica spostando in avanti l’età alla pensione, ma senza accompagnarla con un piano solido di aumento dell’investimento in formazione continua e su fattori di “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age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management” in grado di rendere il prolungamento della vita lavorativa positivo per le persone e produttivo per le aziende.</a:t>
            </a:r>
            <a:endParaRPr lang="it-IT" b="1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77D52-007F-4876-9AF5-EE71C2D2F30D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28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D05050-7DAA-4ED8-8003-60F504D71429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05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6343"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685834" indent="-263782" defTabSz="876343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055129" indent="-211026" defTabSz="876343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477180" indent="-211026" defTabSz="876343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1899232" indent="-211026" defTabSz="876343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321283" indent="-211026" defTabSz="8763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743334" indent="-211026" defTabSz="8763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165386" indent="-211026" defTabSz="8763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587438" indent="-211026" defTabSz="8763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66FC28E-6D13-4EC1-AD55-85021D07AD2B}" type="slidenum">
              <a:rPr lang="it-IT" sz="1100">
                <a:solidFill>
                  <a:prstClr val="black"/>
                </a:solidFill>
                <a:latin typeface="Times New Roman" pitchFamily="18" charset="0"/>
              </a:rPr>
              <a:pPr/>
              <a:t>2</a:t>
            </a:fld>
            <a:endParaRPr lang="it-IT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93697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6343">
              <a:defRPr sz="2200">
                <a:solidFill>
                  <a:schemeClr val="tx1"/>
                </a:solidFill>
                <a:latin typeface="Tahoma" pitchFamily="34" charset="0"/>
              </a:defRPr>
            </a:lvl1pPr>
            <a:lvl2pPr marL="685834" indent="-263782" defTabSz="876343">
              <a:defRPr sz="2200">
                <a:solidFill>
                  <a:schemeClr val="tx1"/>
                </a:solidFill>
                <a:latin typeface="Tahoma" pitchFamily="34" charset="0"/>
              </a:defRPr>
            </a:lvl2pPr>
            <a:lvl3pPr marL="1055129" indent="-211026" defTabSz="876343">
              <a:defRPr sz="2200">
                <a:solidFill>
                  <a:schemeClr val="tx1"/>
                </a:solidFill>
                <a:latin typeface="Tahoma" pitchFamily="34" charset="0"/>
              </a:defRPr>
            </a:lvl3pPr>
            <a:lvl4pPr marL="1477180" indent="-211026" defTabSz="876343">
              <a:defRPr sz="2200">
                <a:solidFill>
                  <a:schemeClr val="tx1"/>
                </a:solidFill>
                <a:latin typeface="Tahoma" pitchFamily="34" charset="0"/>
              </a:defRPr>
            </a:lvl4pPr>
            <a:lvl5pPr marL="1899232" indent="-211026" defTabSz="876343">
              <a:defRPr sz="2200">
                <a:solidFill>
                  <a:schemeClr val="tx1"/>
                </a:solidFill>
                <a:latin typeface="Tahoma" pitchFamily="34" charset="0"/>
              </a:defRPr>
            </a:lvl5pPr>
            <a:lvl6pPr marL="2321283" indent="-211026" defTabSz="8763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6pPr>
            <a:lvl7pPr marL="2743334" indent="-211026" defTabSz="8763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7pPr>
            <a:lvl8pPr marL="3165386" indent="-211026" defTabSz="8763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8pPr>
            <a:lvl9pPr marL="3587438" indent="-211026" defTabSz="87634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AEF51FA-38ED-48BC-BF12-269370DB95A9}" type="slidenum">
              <a:rPr lang="it-IT" sz="1100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it-IT" sz="11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071999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49313" y="742950"/>
            <a:ext cx="496570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4666E-2F5C-4329-9CA3-24CA0282D8F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254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49313" y="742950"/>
            <a:ext cx="496570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4666E-2F5C-4329-9CA3-24CA0282D8F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7717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49313" y="742950"/>
            <a:ext cx="496570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4666E-2F5C-4329-9CA3-24CA0282D8F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566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343275" y="530225"/>
            <a:ext cx="3551238" cy="26654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COMPRESA</a:t>
            </a:r>
            <a:r>
              <a:rPr lang="it-IT" baseline="0" dirty="0" smtClean="0"/>
              <a:t> IMMIGRAZIONE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7508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1F4666E-2F5C-4329-9CA3-24CA0282D8F2}" type="slidenum">
              <a:rPr lang="it-IT">
                <a:solidFill>
                  <a:prstClr val="black"/>
                </a:solidFill>
                <a:latin typeface="Calibri"/>
              </a:rPr>
              <a:pPr defTabSz="87508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it-IT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027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849313" y="742950"/>
            <a:ext cx="496570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4666E-2F5C-4329-9CA3-24CA0282D8F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0307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7B581B-A6A6-46E3-BF72-4EF36017E89B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8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DB818-6B33-493F-B379-C6FF61A7698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2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92AD8-B759-4C03-AF26-D2A9E0D3647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740BB-767A-4971-B0BE-FB12FE9D575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84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D5C35-743D-4A85-A167-7008111749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6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69B6C-D5C4-42EF-BC1D-D926585655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768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237EE-BFA3-416D-9FDD-E4CCA8351E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5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058A-7D5E-4DE2-9371-E3F0819D31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89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EA486-8C1E-4DD6-BBDD-5BE8238338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3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A56C9-0BBB-4293-8379-C91AAAF0B4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62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811A3-2112-437C-A1A9-CAAF5FDC76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93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DA0B5-CF20-4664-8E94-871F295C5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6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E5F6D-30CD-46EC-8B14-741D1E28218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27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D8CA5-3B6F-4C50-B961-49C2EBE37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66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F6215-B222-4BBA-9616-EC27D5A837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4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D54F0-931F-4453-9840-7CF0688B2F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7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714E2-8362-4650-84D0-11D2F9D63797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11/12/2017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71AB1-5D95-4AB5-A496-4096B56C8C08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394283" y="5526423"/>
            <a:ext cx="8330267" cy="6961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549486" y="494950"/>
            <a:ext cx="2202103" cy="24915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Immagine 8" descr="DAMMI TRE PAROL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212" y="5526423"/>
            <a:ext cx="1754908" cy="696157"/>
          </a:xfrm>
          <a:prstGeom prst="rect">
            <a:avLst/>
          </a:prstGeom>
        </p:spPr>
      </p:pic>
      <p:pic>
        <p:nvPicPr>
          <p:cNvPr id="10" name="Immagine 9" descr="logo fondazione adecco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2026" y="5518414"/>
            <a:ext cx="1610360" cy="712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Mestieri Lombardia - logo"/>
          <p:cNvPicPr/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2371" y="5484859"/>
            <a:ext cx="1032803" cy="776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15" y="5475746"/>
            <a:ext cx="2447050" cy="77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803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D714E2-8362-4650-84D0-11D2F9D63797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11/12/2017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E71AB1-5D95-4AB5-A496-4096B56C8C08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 userDrawn="1"/>
        </p:nvSpPr>
        <p:spPr>
          <a:xfrm>
            <a:off x="100668" y="125835"/>
            <a:ext cx="1157681" cy="1258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 userDrawn="1"/>
        </p:nvSpPr>
        <p:spPr>
          <a:xfrm>
            <a:off x="243281" y="125835"/>
            <a:ext cx="932545" cy="12583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\\DFC.LOCALE\AreaComuneATutti\Comunicazione\2014\05 PRODOTTI EDITORIALI\BANDI\BANDO WELFARE\LOGO_welfare in azione CENTRATO MEDIO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781" y="190748"/>
            <a:ext cx="1008045" cy="106786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0" name="Rettangolo 9"/>
          <p:cNvSpPr/>
          <p:nvPr userDrawn="1"/>
        </p:nvSpPr>
        <p:spPr>
          <a:xfrm>
            <a:off x="100668" y="190748"/>
            <a:ext cx="1317071" cy="1067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145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320CA-52FB-2F47-BED5-468A66CE8147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11/12/2017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BDADF-BE83-C94E-B4F4-39A1DE8425FA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447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320CA-52FB-2F47-BED5-468A66CE8147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11/12/2017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BDADF-BE83-C94E-B4F4-39A1DE8425FA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838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320CA-52FB-2F47-BED5-468A66CE8147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11/12/2017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BDADF-BE83-C94E-B4F4-39A1DE8425FA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103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320CA-52FB-2F47-BED5-468A66CE8147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11/12/2017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BDADF-BE83-C94E-B4F4-39A1DE8425FA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719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811A3-2112-437C-A1A9-CAAF5FDC766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38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4D83F-268E-4D75-90E1-EF384441720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77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320CA-52FB-2F47-BED5-468A66CE8147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11/12/2017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BDADF-BE83-C94E-B4F4-39A1DE8425FA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810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320CA-52FB-2F47-BED5-468A66CE8147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11/12/2017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BDADF-BE83-C94E-B4F4-39A1DE8425FA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2102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320CA-52FB-2F47-BED5-468A66CE8147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11/12/2017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BDADF-BE83-C94E-B4F4-39A1DE8425FA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310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320CA-52FB-2F47-BED5-468A66CE8147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11/12/2017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BDADF-BE83-C94E-B4F4-39A1DE8425FA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1610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350"/>
            <a:ext cx="9143999" cy="6461615"/>
          </a:xfrm>
          <a:prstGeom prst="rect">
            <a:avLst/>
          </a:prstGeom>
        </p:spPr>
      </p:pic>
      <p:sp>
        <p:nvSpPr>
          <p:cNvPr id="5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3528147" y="64282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18CD23-A79F-A641-8571-456602881E7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810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418F4-82FB-4EF6-9B55-12164560413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4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58129-4EA2-417D-8C51-6A0EDEBE70F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1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112CA-707D-4170-A1F0-41FEE226652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9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3FC1-D1D6-4FF9-994D-1CD81AD7C34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48B61-A2BF-45F5-A746-5B2E080D3C0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4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A176E-F999-4993-AF18-B6B704171A2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9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3013437-2835-448D-825D-93C3EE462C1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u="none">
                <a:latin typeface="Times New Roman" pitchFamily="18" charset="0"/>
              </a:defRPr>
            </a:lvl1pPr>
          </a:lstStyle>
          <a:p>
            <a:pPr>
              <a:defRPr/>
            </a:pPr>
            <a:fld id="{068B944B-2500-4FC8-95B3-DB2C7053DC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8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D320CA-52FB-2F47-BED5-468A66CE8147}" type="datetimeFigureOut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11/12/2017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8BDADF-BE83-C94E-B4F4-39A1DE8425FA}" type="slidenum">
              <a:rPr kumimoji="0" lang="it-IT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17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95" y="268456"/>
            <a:ext cx="8583885" cy="3664600"/>
          </a:xfrm>
          <a:prstGeom prst="rect">
            <a:avLst/>
          </a:prstGeom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586680" y="4221088"/>
            <a:ext cx="830580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it-IT" altLang="it-IT" sz="2200" b="1" u="none" dirty="0" smtClean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  <a:p>
            <a:pPr algn="ctr"/>
            <a:r>
              <a:rPr lang="it-IT" altLang="it-IT" sz="2200" b="1" u="none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Alessandro </a:t>
            </a:r>
            <a:r>
              <a:rPr lang="it-IT" altLang="it-IT" sz="2200" b="1" u="none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Rosina </a:t>
            </a:r>
          </a:p>
          <a:p>
            <a:pPr algn="ctr"/>
            <a:r>
              <a:rPr lang="it-IT" altLang="it-IT" sz="1600" u="none" dirty="0" smtClean="0">
                <a:latin typeface="Century Gothic" pitchFamily="34" charset="0"/>
                <a:cs typeface="Times New Roman" pitchFamily="18" charset="0"/>
              </a:rPr>
              <a:t>Professore ordinario Demografia</a:t>
            </a:r>
          </a:p>
          <a:p>
            <a:pPr algn="ctr"/>
            <a:r>
              <a:rPr lang="it-IT" altLang="it-IT" sz="1600" u="none" dirty="0" smtClean="0">
                <a:latin typeface="Century Gothic" pitchFamily="34" charset="0"/>
                <a:cs typeface="Times New Roman" pitchFamily="18" charset="0"/>
              </a:rPr>
              <a:t>Direttore, Dipartimento Scienze statistiche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911" y="5890089"/>
            <a:ext cx="1402193" cy="92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45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fld id="{06F56B9D-0609-4A04-9780-203F9E9BE240}" type="slidenum">
              <a:rPr lang="en-US" altLang="it-IT" sz="1400" u="none" smtClean="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en-US" altLang="it-IT" sz="1400" u="non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49" y="1755292"/>
            <a:ext cx="7339029" cy="479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2"/>
          <p:cNvSpPr txBox="1">
            <a:spLocks noChangeArrowheads="1"/>
          </p:cNvSpPr>
          <p:nvPr/>
        </p:nvSpPr>
        <p:spPr bwMode="auto">
          <a:xfrm>
            <a:off x="504196" y="704890"/>
            <a:ext cx="8197338" cy="6155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it-IT" sz="2000" b="1" u="none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</a:rPr>
              <a:t>Occupazione in età giovane e giovane-adulta, per fasce d’età</a:t>
            </a:r>
            <a:r>
              <a:rPr lang="it-IT" sz="2000" u="none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</a:rPr>
              <a:t>.</a:t>
            </a:r>
          </a:p>
          <a:p>
            <a:pPr eaLnBrk="1" hangingPunct="1">
              <a:defRPr/>
            </a:pPr>
            <a:r>
              <a:rPr lang="it-IT" sz="1400" u="none" dirty="0" smtClean="0">
                <a:solidFill>
                  <a:srgbClr val="002060"/>
                </a:solidFill>
                <a:latin typeface="+mn-lt"/>
                <a:ea typeface="ＭＳ Ｐゴシック" pitchFamily="34" charset="-128"/>
              </a:rPr>
              <a:t>Anno 2016 </a:t>
            </a:r>
            <a:endParaRPr lang="it-IT" sz="1400" u="none" dirty="0">
              <a:solidFill>
                <a:srgbClr val="00206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47664" y="5517232"/>
            <a:ext cx="958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none" dirty="0" smtClean="0">
                <a:solidFill>
                  <a:srgbClr val="C00000"/>
                </a:solidFill>
              </a:rPr>
              <a:t>-12,7</a:t>
            </a:r>
            <a:endParaRPr lang="it-IT" sz="1600" b="1" u="none" dirty="0">
              <a:solidFill>
                <a:srgbClr val="C0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131840" y="3970687"/>
            <a:ext cx="958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none" dirty="0" smtClean="0">
                <a:solidFill>
                  <a:srgbClr val="C00000"/>
                </a:solidFill>
              </a:rPr>
              <a:t>-21,2</a:t>
            </a:r>
            <a:endParaRPr lang="it-IT" sz="1600" b="1" u="none" dirty="0">
              <a:solidFill>
                <a:srgbClr val="C0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88024" y="3028675"/>
            <a:ext cx="958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none" dirty="0" smtClean="0">
                <a:solidFill>
                  <a:srgbClr val="C00000"/>
                </a:solidFill>
              </a:rPr>
              <a:t>-19,5</a:t>
            </a:r>
            <a:endParaRPr lang="it-IT" sz="1600" b="1" u="none" dirty="0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444208" y="2546144"/>
            <a:ext cx="958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none" dirty="0" smtClean="0">
                <a:solidFill>
                  <a:srgbClr val="C00000"/>
                </a:solidFill>
              </a:rPr>
              <a:t>-11,8</a:t>
            </a:r>
            <a:endParaRPr lang="it-IT" sz="1600" b="1" u="none" dirty="0">
              <a:solidFill>
                <a:srgbClr val="C00000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538462" y="6587728"/>
            <a:ext cx="2282010" cy="29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900" u="none" dirty="0">
                <a:solidFill>
                  <a:srgbClr val="000000"/>
                </a:solidFill>
                <a:cs typeface="Times New Roman" pitchFamily="18" charset="0"/>
              </a:rPr>
              <a:t>Fonte: </a:t>
            </a:r>
            <a:r>
              <a:rPr lang="it-IT" sz="900" u="none" dirty="0" smtClean="0">
                <a:solidFill>
                  <a:srgbClr val="000000"/>
                </a:solidFill>
                <a:cs typeface="Times New Roman" pitchFamily="18" charset="0"/>
              </a:rPr>
              <a:t>elaborazioni Istat ed </a:t>
            </a:r>
            <a:r>
              <a:rPr lang="it-IT" sz="900" u="none" dirty="0" err="1" smtClean="0">
                <a:solidFill>
                  <a:srgbClr val="000000"/>
                </a:solidFill>
                <a:cs typeface="Times New Roman" pitchFamily="18" charset="0"/>
              </a:rPr>
              <a:t>Eurostat</a:t>
            </a:r>
            <a:endParaRPr lang="it-IT" sz="900" u="none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242697" y="195956"/>
            <a:ext cx="6720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90000"/>
              </a:lnSpc>
              <a:buNone/>
            </a:pPr>
            <a:r>
              <a:rPr lang="it-IT" sz="2000" b="1" u="none" dirty="0" smtClean="0">
                <a:solidFill>
                  <a:srgbClr val="C00000"/>
                </a:solidFill>
              </a:rPr>
              <a:t>PILASTRO 4: OCCUPAZIONE GIOVANILE</a:t>
            </a:r>
            <a:endParaRPr lang="it-IT" sz="2000" u="none" dirty="0">
              <a:solidFill>
                <a:srgbClr val="003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8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212976"/>
            <a:ext cx="6581775" cy="26860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764704"/>
            <a:ext cx="5661769" cy="193738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948264" y="6333331"/>
            <a:ext cx="1214512" cy="29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900" u="none" dirty="0">
                <a:solidFill>
                  <a:srgbClr val="000000"/>
                </a:solidFill>
                <a:cs typeface="Times New Roman" pitchFamily="18" charset="0"/>
              </a:rPr>
              <a:t>Fonte: </a:t>
            </a:r>
            <a:r>
              <a:rPr lang="it-IT" sz="900" u="none" dirty="0" smtClean="0">
                <a:solidFill>
                  <a:srgbClr val="000000"/>
                </a:solidFill>
                <a:cs typeface="Times New Roman" pitchFamily="18" charset="0"/>
              </a:rPr>
              <a:t>Istat</a:t>
            </a:r>
            <a:endParaRPr lang="it-IT" sz="900" u="none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1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3" y="980728"/>
            <a:ext cx="785052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arrotondato 8"/>
          <p:cNvSpPr/>
          <p:nvPr/>
        </p:nvSpPr>
        <p:spPr bwMode="auto">
          <a:xfrm>
            <a:off x="672412" y="1844824"/>
            <a:ext cx="7355971" cy="864096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836"/>
            <a:ext cx="1440160" cy="51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4591781"/>
            <a:ext cx="7271884" cy="2293603"/>
          </a:xfrm>
          <a:prstGeom prst="rect">
            <a:avLst/>
          </a:prstGeom>
        </p:spPr>
      </p:pic>
      <p:sp>
        <p:nvSpPr>
          <p:cNvPr id="10" name="Rettangolo arrotondato 9"/>
          <p:cNvSpPr/>
          <p:nvPr/>
        </p:nvSpPr>
        <p:spPr bwMode="auto">
          <a:xfrm>
            <a:off x="755576" y="5805264"/>
            <a:ext cx="7200799" cy="720080"/>
          </a:xfrm>
          <a:prstGeom prst="roundRect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8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0DC886B4-47D6-469E-9574-BF8B0F9F85EB}" type="slidenum">
              <a:rPr lang="en-US" sz="1400" u="none" smtClean="0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13</a:t>
            </a:fld>
            <a:endParaRPr lang="en-US" sz="1400" u="none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458906"/>
            <a:ext cx="3600400" cy="642938"/>
          </a:xfrm>
        </p:spPr>
        <p:txBody>
          <a:bodyPr>
            <a:normAutofit fontScale="92500" lnSpcReduction="20000"/>
          </a:bodyPr>
          <a:lstStyle/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it-IT" sz="2400" b="1" dirty="0" smtClean="0">
                <a:solidFill>
                  <a:srgbClr val="CC0099"/>
                </a:solidFill>
                <a:latin typeface="Century Gothic" pitchFamily="34" charset="0"/>
              </a:rPr>
              <a:t>Più investimento 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it-IT" sz="2400" b="1" dirty="0" smtClean="0">
                <a:solidFill>
                  <a:srgbClr val="CC0099"/>
                </a:solidFill>
                <a:latin typeface="Century Gothic" pitchFamily="34" charset="0"/>
              </a:rPr>
              <a:t>in </a:t>
            </a:r>
            <a:r>
              <a:rPr lang="it-IT" sz="2400" b="1" dirty="0" err="1" smtClean="0">
                <a:solidFill>
                  <a:srgbClr val="CC0099"/>
                </a:solidFill>
                <a:latin typeface="Century Gothic" pitchFamily="34" charset="0"/>
              </a:rPr>
              <a:t>pol</a:t>
            </a:r>
            <a:r>
              <a:rPr lang="it-IT" sz="2400" b="1" dirty="0" smtClean="0">
                <a:solidFill>
                  <a:srgbClr val="CC0099"/>
                </a:solidFill>
                <a:latin typeface="Century Gothic" pitchFamily="34" charset="0"/>
              </a:rPr>
              <a:t>. </a:t>
            </a:r>
            <a:r>
              <a:rPr lang="it-IT" sz="2400" b="1" dirty="0" err="1" smtClean="0">
                <a:solidFill>
                  <a:srgbClr val="CC0099"/>
                </a:solidFill>
                <a:latin typeface="Century Gothic" pitchFamily="34" charset="0"/>
              </a:rPr>
              <a:t>att</a:t>
            </a:r>
            <a:r>
              <a:rPr lang="it-IT" sz="2400" b="1" dirty="0" smtClean="0">
                <a:solidFill>
                  <a:srgbClr val="CC0099"/>
                </a:solidFill>
                <a:latin typeface="Century Gothic" pitchFamily="34" charset="0"/>
              </a:rPr>
              <a:t>. e R&amp;S</a:t>
            </a:r>
            <a:endParaRPr lang="it-IT" b="1" dirty="0" smtClean="0">
              <a:solidFill>
                <a:srgbClr val="CC0099"/>
              </a:solidFill>
              <a:latin typeface="Century Gothic" pitchFamily="34" charset="0"/>
            </a:endParaRPr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it-IT" sz="2200" dirty="0" smtClean="0">
              <a:solidFill>
                <a:srgbClr val="CC0099"/>
              </a:solidFill>
            </a:endParaRP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949934"/>
            <a:ext cx="5392738" cy="413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>
            <a:spLocks noChangeArrowheads="1"/>
          </p:cNvSpPr>
          <p:nvPr/>
        </p:nvSpPr>
        <p:spPr bwMode="auto">
          <a:xfrm rot="2115507">
            <a:off x="461049" y="3097366"/>
            <a:ext cx="4758223" cy="1988526"/>
          </a:xfrm>
          <a:prstGeom prst="ellips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it-IT">
              <a:solidFill>
                <a:srgbClr val="000000"/>
              </a:solidFill>
            </a:endParaRPr>
          </a:p>
        </p:txBody>
      </p:sp>
      <p:sp>
        <p:nvSpPr>
          <p:cNvPr id="11270" name="Rectangle 2"/>
          <p:cNvSpPr txBox="1">
            <a:spLocks noChangeArrowheads="1"/>
          </p:cNvSpPr>
          <p:nvPr/>
        </p:nvSpPr>
        <p:spPr bwMode="auto">
          <a:xfrm>
            <a:off x="179388" y="6237288"/>
            <a:ext cx="462438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it-IT" sz="1000" u="none" dirty="0">
                <a:solidFill>
                  <a:srgbClr val="000000"/>
                </a:solidFill>
              </a:rPr>
              <a:t>Fonte: A. Rosina (2011), grafica curata da Linkiesta.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it-IT" sz="1200" u="none" dirty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it-IT" sz="1200" u="none" dirty="0">
              <a:solidFill>
                <a:srgbClr val="0000FF"/>
              </a:solidFill>
            </a:endParaRPr>
          </a:p>
        </p:txBody>
      </p:sp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09" y="2852738"/>
            <a:ext cx="3303587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124500" y="428790"/>
            <a:ext cx="387268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it-IT" sz="2400" b="1" u="none" kern="0" dirty="0" smtClean="0">
                <a:solidFill>
                  <a:srgbClr val="CC0099"/>
                </a:solidFill>
                <a:latin typeface="Century Gothic" panose="020B0502020202020204" pitchFamily="34" charset="0"/>
              </a:rPr>
              <a:t>Più giovani protagonisti 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it-IT" sz="2400" b="1" u="none" kern="0" dirty="0" smtClean="0">
                <a:solidFill>
                  <a:srgbClr val="CC0099"/>
                </a:solidFill>
                <a:latin typeface="Century Gothic" panose="020B0502020202020204" pitchFamily="34" charset="0"/>
              </a:rPr>
              <a:t>attivi della crescita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it-IT" sz="2400" b="1" kern="0" dirty="0" smtClean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683568" y="270376"/>
            <a:ext cx="3312368" cy="1080120"/>
          </a:xfrm>
          <a:prstGeom prst="rect">
            <a:avLst/>
          </a:prstGeom>
          <a:solidFill>
            <a:schemeClr val="accent2">
              <a:lumMod val="40000"/>
              <a:lumOff val="60000"/>
              <a:alpha val="3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u="sng" smtClean="0">
              <a:solidFill>
                <a:srgbClr val="000000"/>
              </a:solidFill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5220072" y="313200"/>
            <a:ext cx="3723788" cy="1026158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dirty="0" smtClean="0">
              <a:solidFill>
                <a:srgbClr val="000000"/>
              </a:solidFill>
            </a:endParaRPr>
          </a:p>
        </p:txBody>
      </p:sp>
      <p:sp>
        <p:nvSpPr>
          <p:cNvPr id="4" name="Freccia a destra 3"/>
          <p:cNvSpPr/>
          <p:nvPr/>
        </p:nvSpPr>
        <p:spPr bwMode="auto">
          <a:xfrm>
            <a:off x="4340225" y="476672"/>
            <a:ext cx="591815" cy="753517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u="sng" smtClean="0">
              <a:solidFill>
                <a:srgbClr val="00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475657" y="2060848"/>
            <a:ext cx="251502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rgbClr val="000000"/>
                </a:solidFill>
              </a:rPr>
              <a:t>Paesi con giovani più passivi e dipendenti dai genitori</a:t>
            </a:r>
            <a:endParaRPr lang="it-IT" sz="1400" i="1" dirty="0">
              <a:solidFill>
                <a:srgbClr val="00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771800" y="5570076"/>
            <a:ext cx="258499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400" i="1" dirty="0" smtClean="0">
                <a:solidFill>
                  <a:srgbClr val="000000"/>
                </a:solidFill>
              </a:rPr>
              <a:t>Paesi con giovani più attivi nella società e nel </a:t>
            </a:r>
            <a:r>
              <a:rPr lang="it-IT" sz="1400" i="1" dirty="0" err="1" smtClean="0">
                <a:solidFill>
                  <a:srgbClr val="000000"/>
                </a:solidFill>
              </a:rPr>
              <a:t>MdL</a:t>
            </a:r>
            <a:endParaRPr lang="it-IT" sz="1400" i="1" dirty="0">
              <a:solidFill>
                <a:srgbClr val="000000"/>
              </a:solidFill>
            </a:endParaRPr>
          </a:p>
        </p:txBody>
      </p:sp>
      <p:sp>
        <p:nvSpPr>
          <p:cNvPr id="5" name="Freccia bidirezionale orizzontale 4"/>
          <p:cNvSpPr/>
          <p:nvPr/>
        </p:nvSpPr>
        <p:spPr bwMode="auto">
          <a:xfrm rot="2334071">
            <a:off x="795065" y="3923469"/>
            <a:ext cx="3852428" cy="432048"/>
          </a:xfrm>
          <a:prstGeom prst="left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400" u="sng" smtClean="0">
              <a:solidFill>
                <a:srgbClr val="000000"/>
              </a:solidFill>
            </a:endParaRPr>
          </a:p>
        </p:txBody>
      </p:sp>
      <p:sp>
        <p:nvSpPr>
          <p:cNvPr id="15" name="Rettangolo arrotondato 13"/>
          <p:cNvSpPr>
            <a:spLocks noChangeArrowheads="1"/>
          </p:cNvSpPr>
          <p:nvPr/>
        </p:nvSpPr>
        <p:spPr bwMode="auto">
          <a:xfrm>
            <a:off x="5940152" y="1753156"/>
            <a:ext cx="2735263" cy="769937"/>
          </a:xfrm>
          <a:prstGeom prst="roundRect">
            <a:avLst>
              <a:gd name="adj" fmla="val 16667"/>
            </a:avLst>
          </a:prstGeom>
          <a:solidFill>
            <a:srgbClr val="C00000">
              <a:alpha val="3215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sz="2000" i="1" u="none" dirty="0">
                <a:solidFill>
                  <a:srgbClr val="000000"/>
                </a:solidFill>
              </a:rPr>
              <a:t>Dove si investe di più i giovani </a:t>
            </a:r>
            <a:r>
              <a:rPr lang="it-IT" altLang="it-IT" sz="2000" i="1" u="none" dirty="0" smtClean="0">
                <a:solidFill>
                  <a:srgbClr val="000000"/>
                </a:solidFill>
              </a:rPr>
              <a:t>rispondono</a:t>
            </a:r>
            <a:endParaRPr lang="it-IT" altLang="it-IT" sz="2000" i="1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>
          <a:xfrm>
            <a:off x="323850" y="405226"/>
            <a:ext cx="8512175" cy="64751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Divario tra Italia e Ue-28 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su occupazione </a:t>
            </a:r>
            <a:r>
              <a:rPr lang="it-IT" sz="2000" b="1" dirty="0" smtClean="0">
                <a:solidFill>
                  <a:srgbClr val="00B050"/>
                </a:solidFill>
              </a:rPr>
              <a:t>25-29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e </a:t>
            </a:r>
            <a:r>
              <a:rPr lang="it-IT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55-59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it-IT" sz="2000" dirty="0" smtClean="0">
              <a:solidFill>
                <a:srgbClr val="0000FF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43" y="1196752"/>
            <a:ext cx="7246988" cy="473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egnaposto contenuto 2"/>
          <p:cNvSpPr>
            <a:spLocks noGrp="1"/>
          </p:cNvSpPr>
          <p:nvPr>
            <p:ph sz="quarter" idx="1"/>
          </p:nvPr>
        </p:nvSpPr>
        <p:spPr>
          <a:xfrm>
            <a:off x="493068" y="1258065"/>
            <a:ext cx="2836646" cy="48339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it-IT" sz="2250" b="1" dirty="0">
                <a:solidFill>
                  <a:srgbClr val="002060"/>
                </a:solidFill>
                <a:latin typeface="Century Gothic" pitchFamily="34" charset="0"/>
              </a:rPr>
              <a:t>Le nuove età della vita</a:t>
            </a:r>
          </a:p>
        </p:txBody>
      </p:sp>
      <p:cxnSp>
        <p:nvCxnSpPr>
          <p:cNvPr id="54" name="Connettore 4 53"/>
          <p:cNvCxnSpPr/>
          <p:nvPr/>
        </p:nvCxnSpPr>
        <p:spPr>
          <a:xfrm rot="5400000">
            <a:off x="2696170" y="4058245"/>
            <a:ext cx="3614738" cy="244079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linkiesta.it/sites/default/files/imagecache/immagine_620_fixed/uploads/inline-files/37159/rosi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22643"/>
            <a:ext cx="3654406" cy="389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arrotondato 3"/>
          <p:cNvSpPr/>
          <p:nvPr/>
        </p:nvSpPr>
        <p:spPr>
          <a:xfrm>
            <a:off x="6196285" y="3429000"/>
            <a:ext cx="936104" cy="648072"/>
          </a:xfrm>
          <a:prstGeom prst="roundRect">
            <a:avLst/>
          </a:prstGeom>
          <a:solidFill>
            <a:schemeClr val="accent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467544" y="1638230"/>
            <a:ext cx="3157872" cy="445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it-IT" sz="1350" dirty="0"/>
          </a:p>
          <a:p>
            <a:pPr marL="214313" indent="-214313">
              <a:buFont typeface="Arial" pitchFamily="34" charset="0"/>
              <a:buChar char="•"/>
            </a:pPr>
            <a:r>
              <a:rPr lang="it-IT" sz="1350" u="none" dirty="0"/>
              <a:t>Fase propriamente anziana si va spostando sempre più in avanti         (-&gt;75)  con perdita progressiva di abilità fisiche e cognitive. </a:t>
            </a:r>
          </a:p>
          <a:p>
            <a:pPr marL="214313" indent="-214313">
              <a:buFont typeface="Arial" pitchFamily="34" charset="0"/>
              <a:buChar char="•"/>
            </a:pPr>
            <a:endParaRPr lang="it-IT" sz="1350" u="none" dirty="0"/>
          </a:p>
          <a:p>
            <a:pPr marL="214313" indent="-214313">
              <a:buFont typeface="Arial" pitchFamily="34" charset="0"/>
              <a:buChar char="•"/>
            </a:pPr>
            <a:r>
              <a:rPr lang="it-IT" sz="1350" u="none" dirty="0"/>
              <a:t>Preceduta da una fase di uscita flessibile dall’età pienamente adulta (-&gt;65) </a:t>
            </a:r>
          </a:p>
          <a:p>
            <a:pPr marL="214313" indent="-214313">
              <a:buFont typeface="Arial" pitchFamily="34" charset="0"/>
              <a:buChar char="•"/>
            </a:pPr>
            <a:endParaRPr lang="it-IT" sz="1350" u="none" dirty="0"/>
          </a:p>
          <a:p>
            <a:pPr marL="214313" indent="-214313">
              <a:buFont typeface="Arial" pitchFamily="34" charset="0"/>
              <a:buChar char="•"/>
            </a:pPr>
            <a:r>
              <a:rPr lang="it-IT" sz="1350" u="none" dirty="0"/>
              <a:t>Le nuove coorti che entrano nella fascia 55-64 hanno caratteristiche simili ai 45-54enni degli anni ‘70.</a:t>
            </a:r>
          </a:p>
          <a:p>
            <a:endParaRPr lang="it-IT" sz="1350" dirty="0"/>
          </a:p>
          <a:p>
            <a:endParaRPr lang="it-IT" sz="1350" dirty="0"/>
          </a:p>
          <a:p>
            <a:r>
              <a:rPr lang="it-IT" sz="1350" b="1" u="none" dirty="0">
                <a:solidFill>
                  <a:schemeClr val="accent6">
                    <a:lumMod val="50000"/>
                  </a:schemeClr>
                </a:solidFill>
              </a:rPr>
              <a:t>Soglie</a:t>
            </a:r>
            <a:r>
              <a:rPr lang="it-IT" sz="1350" u="none" dirty="0"/>
              <a:t> che delimitano tali fasi </a:t>
            </a:r>
          </a:p>
          <a:p>
            <a:r>
              <a:rPr lang="it-IT" sz="1350" u="none" dirty="0"/>
              <a:t>sono </a:t>
            </a:r>
            <a:r>
              <a:rPr lang="it-IT" sz="1350" b="1" u="none" dirty="0">
                <a:solidFill>
                  <a:schemeClr val="accent6">
                    <a:lumMod val="50000"/>
                  </a:schemeClr>
                </a:solidFill>
              </a:rPr>
              <a:t>in continuo mutamento</a:t>
            </a:r>
            <a:r>
              <a:rPr lang="it-IT" sz="1350" u="none" dirty="0">
                <a:solidFill>
                  <a:srgbClr val="002060"/>
                </a:solidFill>
              </a:rPr>
              <a:t>, </a:t>
            </a:r>
          </a:p>
          <a:p>
            <a:r>
              <a:rPr lang="it-IT" sz="1350" u="none" dirty="0"/>
              <a:t>per </a:t>
            </a:r>
            <a:r>
              <a:rPr lang="it-IT" sz="1350" b="1" u="none" dirty="0"/>
              <a:t>l’azione della longevità, </a:t>
            </a:r>
          </a:p>
          <a:p>
            <a:r>
              <a:rPr lang="it-IT" sz="1350" b="1" u="none" dirty="0"/>
              <a:t>dei livelli di formazione,</a:t>
            </a:r>
          </a:p>
          <a:p>
            <a:r>
              <a:rPr lang="it-IT" sz="1350" b="1" u="none" dirty="0"/>
              <a:t>dell’impatto delle nuove tecnologie</a:t>
            </a:r>
            <a:r>
              <a:rPr lang="it-IT" sz="1350" u="none" dirty="0"/>
              <a:t>.</a:t>
            </a:r>
            <a:endParaRPr kumimoji="1" lang="it-IT" sz="1350" u="none" dirty="0">
              <a:latin typeface="+mn-lt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285" y="4667615"/>
            <a:ext cx="4237281" cy="171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242697" y="195956"/>
            <a:ext cx="6720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90000"/>
              </a:lnSpc>
              <a:buNone/>
            </a:pPr>
            <a:r>
              <a:rPr lang="it-IT" sz="2000" b="1" u="none" dirty="0" smtClean="0">
                <a:solidFill>
                  <a:srgbClr val="C00000"/>
                </a:solidFill>
              </a:rPr>
              <a:t>PILASTRO 5: LUNGA VITA ATTIVA</a:t>
            </a:r>
            <a:endParaRPr lang="it-IT" sz="2000" u="none" dirty="0">
              <a:solidFill>
                <a:srgbClr val="003399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11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260648"/>
            <a:ext cx="8352928" cy="45720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it-IT" sz="2000" b="1" dirty="0" smtClean="0">
                <a:solidFill>
                  <a:srgbClr val="002060"/>
                </a:solidFill>
              </a:rPr>
              <a:t>AGE MANAGEMENT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000" dirty="0" smtClean="0"/>
              <a:t>Insieme </a:t>
            </a:r>
            <a:r>
              <a:rPr lang="it-IT" sz="2000" dirty="0"/>
              <a:t>coerente di risposte che le </a:t>
            </a:r>
            <a:r>
              <a:rPr lang="it-IT" sz="2000" u="sng" dirty="0"/>
              <a:t>aziende</a:t>
            </a:r>
            <a:r>
              <a:rPr lang="it-IT" sz="2000" dirty="0"/>
              <a:t> e le organizzazioni possono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000" dirty="0"/>
              <a:t>dare per migliorare il </a:t>
            </a:r>
            <a:r>
              <a:rPr lang="it-IT" sz="2000" u="sng" dirty="0"/>
              <a:t>contributo professionale</a:t>
            </a:r>
            <a:r>
              <a:rPr lang="it-IT" sz="2000" dirty="0"/>
              <a:t> dei singoli a tutte le età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000" dirty="0"/>
              <a:t>e in particolare </a:t>
            </a:r>
            <a:r>
              <a:rPr lang="it-IT" sz="2000" dirty="0" smtClean="0"/>
              <a:t>quelle più mature.</a:t>
            </a:r>
            <a:endParaRPr lang="it-IT" sz="2000" dirty="0"/>
          </a:p>
          <a:p>
            <a:pPr marL="0" indent="0">
              <a:buNone/>
            </a:pPr>
            <a:endParaRPr lang="it-IT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it-IT" sz="2000" i="1" dirty="0" smtClean="0"/>
              <a:t>In Italia stiamo incentivando AM meno rispetto alle altre economie mature</a:t>
            </a:r>
          </a:p>
          <a:p>
            <a:pPr marL="0" lvl="0" indent="0">
              <a:buNone/>
            </a:pPr>
            <a:r>
              <a:rPr lang="it-IT" sz="2000" i="1" dirty="0" smtClean="0"/>
              <a:t>(</a:t>
            </a:r>
            <a:r>
              <a:rPr lang="it-IT" sz="2000" i="1" dirty="0" err="1" smtClean="0"/>
              <a:t>lifelong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learning</a:t>
            </a:r>
            <a:r>
              <a:rPr lang="it-IT" sz="2000" i="1" dirty="0" smtClean="0"/>
              <a:t>, ma non solo).</a:t>
            </a:r>
          </a:p>
          <a:p>
            <a:pPr marL="0" lvl="0" indent="0">
              <a:buNone/>
            </a:pPr>
            <a:endParaRPr lang="it-IT" sz="2000" dirty="0" smtClean="0"/>
          </a:p>
          <a:p>
            <a:pPr marL="0" lvl="0" indent="0">
              <a:buNone/>
            </a:pPr>
            <a:endParaRPr lang="it-IT" sz="2000" dirty="0" smtClean="0"/>
          </a:p>
          <a:p>
            <a:pPr marL="0" lvl="0" indent="0">
              <a:buNone/>
            </a:pPr>
            <a:endParaRPr lang="it-IT" sz="2000" dirty="0"/>
          </a:p>
          <a:p>
            <a:pPr marL="0" lvl="0" indent="0">
              <a:buNone/>
            </a:pPr>
            <a:endParaRPr lang="it-IT" sz="2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068737"/>
            <a:ext cx="7607120" cy="31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2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5090262-F30B-4C44-9785-36B4798BDD87}" type="slidenum">
              <a:rPr lang="en-US" sz="1400" smtClean="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en-US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74075"/>
            <a:ext cx="7708870" cy="617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3397" name="Line 5"/>
          <p:cNvSpPr>
            <a:spLocks noChangeShapeType="1"/>
          </p:cNvSpPr>
          <p:nvPr/>
        </p:nvSpPr>
        <p:spPr bwMode="auto">
          <a:xfrm>
            <a:off x="1816100" y="4273550"/>
            <a:ext cx="44656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1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C8D7D79-026C-4542-805C-7D203BB1C08A}" type="slidenum">
              <a:rPr lang="en-US" sz="1400" smtClean="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en-US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88913"/>
            <a:ext cx="90582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41" name="Oval 5"/>
          <p:cNvSpPr>
            <a:spLocks noChangeArrowheads="1"/>
          </p:cNvSpPr>
          <p:nvPr/>
        </p:nvSpPr>
        <p:spPr bwMode="auto">
          <a:xfrm>
            <a:off x="323850" y="5516563"/>
            <a:ext cx="719138" cy="576262"/>
          </a:xfrm>
          <a:prstGeom prst="ellipse">
            <a:avLst/>
          </a:prstGeom>
          <a:solidFill>
            <a:srgbClr val="FFFF99">
              <a:alpha val="20000"/>
            </a:srgbClr>
          </a:solidFill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49543" name="Oval 7"/>
          <p:cNvSpPr>
            <a:spLocks noChangeArrowheads="1"/>
          </p:cNvSpPr>
          <p:nvPr/>
        </p:nvSpPr>
        <p:spPr bwMode="auto">
          <a:xfrm rot="-1481141">
            <a:off x="623888" y="1939925"/>
            <a:ext cx="7250112" cy="2381250"/>
          </a:xfrm>
          <a:prstGeom prst="ellipse">
            <a:avLst/>
          </a:prstGeom>
          <a:solidFill>
            <a:srgbClr val="CCFFFF">
              <a:alpha val="50195"/>
            </a:srgbClr>
          </a:solidFill>
          <a:ln w="349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449545" name="Rectangle 9"/>
          <p:cNvSpPr>
            <a:spLocks noChangeArrowheads="1"/>
          </p:cNvSpPr>
          <p:nvPr/>
        </p:nvSpPr>
        <p:spPr bwMode="auto">
          <a:xfrm>
            <a:off x="7235825" y="476250"/>
            <a:ext cx="1908175" cy="1081088"/>
          </a:xfrm>
          <a:prstGeom prst="rect">
            <a:avLst/>
          </a:prstGeom>
          <a:noFill/>
          <a:ln w="34925">
            <a:solidFill>
              <a:srgbClr val="00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9223" name="Line 10"/>
          <p:cNvSpPr>
            <a:spLocks noChangeShapeType="1"/>
          </p:cNvSpPr>
          <p:nvPr/>
        </p:nvSpPr>
        <p:spPr bwMode="auto">
          <a:xfrm>
            <a:off x="6732588" y="620713"/>
            <a:ext cx="863600" cy="21590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23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64704"/>
            <a:ext cx="7583388" cy="51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9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2549"/>
            <a:ext cx="7056784" cy="301343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176" y="3573016"/>
            <a:ext cx="6934200" cy="2819400"/>
          </a:xfrm>
          <a:prstGeom prst="rect">
            <a:avLst/>
          </a:prstGeom>
        </p:spPr>
      </p:pic>
      <p:sp>
        <p:nvSpPr>
          <p:cNvPr id="2" name="Ovale 1"/>
          <p:cNvSpPr/>
          <p:nvPr/>
        </p:nvSpPr>
        <p:spPr bwMode="auto">
          <a:xfrm>
            <a:off x="6084168" y="188640"/>
            <a:ext cx="360040" cy="504056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Ovale 4"/>
          <p:cNvSpPr/>
          <p:nvPr/>
        </p:nvSpPr>
        <p:spPr bwMode="auto">
          <a:xfrm>
            <a:off x="6102640" y="3645024"/>
            <a:ext cx="360040" cy="504056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81" y="-24442"/>
            <a:ext cx="7560840" cy="3478255"/>
          </a:xfrm>
          <a:prstGeom prst="rect">
            <a:avLst/>
          </a:prstGeom>
        </p:spPr>
      </p:pic>
      <p:sp>
        <p:nvSpPr>
          <p:cNvPr id="12" name="Rettangolo arrotondato 11"/>
          <p:cNvSpPr/>
          <p:nvPr/>
        </p:nvSpPr>
        <p:spPr bwMode="auto">
          <a:xfrm>
            <a:off x="3491880" y="1196752"/>
            <a:ext cx="2412776" cy="216024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sng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Tahoma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160" y="3449884"/>
            <a:ext cx="6228184" cy="34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6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641585" y="332656"/>
            <a:ext cx="5829300" cy="857250"/>
          </a:xfrm>
        </p:spPr>
        <p:txBody>
          <a:bodyPr>
            <a:normAutofit fontScale="90000"/>
          </a:bodyPr>
          <a:lstStyle/>
          <a:p>
            <a:r>
              <a:rPr lang="it-IT" sz="1200" dirty="0"/>
              <a:t/>
            </a:r>
            <a:br>
              <a:rPr lang="it-IT" sz="1200" dirty="0"/>
            </a:br>
            <a:r>
              <a:rPr lang="it-IT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popolazione sempre più squilibrata</a:t>
            </a:r>
            <a:br>
              <a:rPr lang="it-IT" sz="2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Confronto </a:t>
            </a:r>
            <a: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struttura per età: 2016-2031</a:t>
            </a:r>
            <a:br>
              <a:rPr lang="it-IT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(previsioni Istat base 2016)</a:t>
            </a:r>
            <a:r>
              <a:rPr lang="it-IT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it-IT" sz="16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1200" dirty="0"/>
              <a:t/>
            </a:r>
            <a:br>
              <a:rPr lang="it-IT" sz="1200" dirty="0"/>
            </a:br>
            <a:endParaRPr lang="it-IT" sz="1200" b="1" dirty="0">
              <a:solidFill>
                <a:srgbClr val="00206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56" y="1412776"/>
            <a:ext cx="6748531" cy="440621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286778" y="1700808"/>
            <a:ext cx="2233282" cy="1569660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600" i="1" u="none" dirty="0">
                <a:solidFill>
                  <a:prstClr val="black"/>
                </a:solidFill>
                <a:latin typeface="Calibri"/>
              </a:rPr>
              <a:t>Variazioni 2031 su 2016:</a:t>
            </a:r>
          </a:p>
          <a:p>
            <a:pPr>
              <a:defRPr/>
            </a:pPr>
            <a:r>
              <a:rPr lang="it-IT" sz="1600" b="1" u="none" dirty="0">
                <a:solidFill>
                  <a:prstClr val="black"/>
                </a:solidFill>
                <a:latin typeface="Calibri"/>
              </a:rPr>
              <a:t>Under 25</a:t>
            </a:r>
            <a:r>
              <a:rPr lang="it-IT" sz="1600" u="none" dirty="0">
                <a:solidFill>
                  <a:prstClr val="black"/>
                </a:solidFill>
                <a:latin typeface="Calibri"/>
              </a:rPr>
              <a:t> = </a:t>
            </a:r>
            <a:r>
              <a:rPr lang="it-IT" sz="1600" u="none" dirty="0">
                <a:solidFill>
                  <a:srgbClr val="C00000"/>
                </a:solidFill>
                <a:latin typeface="Calibri"/>
              </a:rPr>
              <a:t>-1,4 mln</a:t>
            </a:r>
            <a:endParaRPr lang="it-IT" sz="1600" u="none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it-IT" sz="1600" b="1" u="none" dirty="0">
                <a:solidFill>
                  <a:prstClr val="black"/>
                </a:solidFill>
                <a:latin typeface="Calibri"/>
              </a:rPr>
              <a:t>25-54</a:t>
            </a:r>
            <a:r>
              <a:rPr lang="it-IT" sz="1600" u="none" dirty="0">
                <a:solidFill>
                  <a:prstClr val="black"/>
                </a:solidFill>
                <a:latin typeface="Calibri"/>
              </a:rPr>
              <a:t> = </a:t>
            </a:r>
            <a:r>
              <a:rPr lang="it-IT" sz="1600" u="none" dirty="0">
                <a:solidFill>
                  <a:srgbClr val="C00000"/>
                </a:solidFill>
                <a:latin typeface="Calibri"/>
              </a:rPr>
              <a:t>-4,2 mln</a:t>
            </a:r>
          </a:p>
          <a:p>
            <a:pPr>
              <a:defRPr/>
            </a:pPr>
            <a:r>
              <a:rPr lang="it-IT" sz="1600" b="1" u="none" dirty="0">
                <a:solidFill>
                  <a:prstClr val="black"/>
                </a:solidFill>
                <a:latin typeface="Calibri"/>
              </a:rPr>
              <a:t>55-64 </a:t>
            </a:r>
            <a:r>
              <a:rPr lang="it-IT" sz="1600" u="none" dirty="0">
                <a:solidFill>
                  <a:prstClr val="black"/>
                </a:solidFill>
                <a:latin typeface="Calibri"/>
              </a:rPr>
              <a:t>= </a:t>
            </a:r>
            <a:r>
              <a:rPr lang="it-IT" sz="1600" u="none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+1,8 mln</a:t>
            </a:r>
            <a:r>
              <a:rPr lang="it-IT" sz="1600" u="none" dirty="0">
                <a:solidFill>
                  <a:prstClr val="black"/>
                </a:solidFill>
                <a:latin typeface="Calibri"/>
              </a:rPr>
              <a:t>; </a:t>
            </a:r>
          </a:p>
          <a:p>
            <a:pPr>
              <a:defRPr/>
            </a:pPr>
            <a:r>
              <a:rPr lang="it-IT" sz="1600" b="1" u="none" dirty="0">
                <a:solidFill>
                  <a:prstClr val="black"/>
                </a:solidFill>
                <a:latin typeface="Calibri"/>
              </a:rPr>
              <a:t>65-74</a:t>
            </a:r>
            <a:r>
              <a:rPr lang="it-IT" sz="1600" u="none" dirty="0">
                <a:solidFill>
                  <a:prstClr val="black"/>
                </a:solidFill>
                <a:latin typeface="Calibri"/>
              </a:rPr>
              <a:t> = </a:t>
            </a:r>
            <a:r>
              <a:rPr lang="it-IT" sz="1600" u="none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+1,7 mln</a:t>
            </a:r>
            <a:endParaRPr lang="it-IT" sz="1600" u="none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r>
              <a:rPr lang="it-IT" sz="1600" b="1" u="none" dirty="0">
                <a:solidFill>
                  <a:prstClr val="black"/>
                </a:solidFill>
                <a:latin typeface="Calibri"/>
              </a:rPr>
              <a:t>75 e oltre </a:t>
            </a:r>
            <a:r>
              <a:rPr lang="it-IT" sz="1600" u="none" dirty="0">
                <a:solidFill>
                  <a:prstClr val="black"/>
                </a:solidFill>
                <a:latin typeface="Calibri"/>
              </a:rPr>
              <a:t>= </a:t>
            </a:r>
            <a:r>
              <a:rPr lang="it-IT" sz="1600" u="none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+1,6 mln</a:t>
            </a:r>
          </a:p>
        </p:txBody>
      </p:sp>
      <p:sp>
        <p:nvSpPr>
          <p:cNvPr id="2" name="Freccia bidirezionale verticale 1"/>
          <p:cNvSpPr/>
          <p:nvPr/>
        </p:nvSpPr>
        <p:spPr>
          <a:xfrm>
            <a:off x="2123728" y="2436306"/>
            <a:ext cx="222885" cy="84867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 sz="18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" name="Connettore diritto 4"/>
          <p:cNvCxnSpPr/>
          <p:nvPr/>
        </p:nvCxnSpPr>
        <p:spPr>
          <a:xfrm flipH="1" flipV="1">
            <a:off x="4355976" y="1874092"/>
            <a:ext cx="17145" cy="33808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28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1657350" y="620688"/>
            <a:ext cx="5829300" cy="857250"/>
          </a:xfrm>
        </p:spPr>
        <p:txBody>
          <a:bodyPr/>
          <a:lstStyle/>
          <a:p>
            <a:r>
              <a:rPr lang="it-IT" sz="1200" dirty="0"/>
              <a:t/>
            </a:r>
            <a:br>
              <a:rPr lang="it-IT" sz="1200" dirty="0"/>
            </a:br>
            <a:r>
              <a:rPr lang="it-IT" sz="2000" b="1" dirty="0" smtClean="0">
                <a:solidFill>
                  <a:srgbClr val="C00000"/>
                </a:solidFill>
              </a:rPr>
              <a:t>PILASTRO 1: IMMIGRAZIONE</a:t>
            </a:r>
            <a:br>
              <a:rPr lang="it-IT" sz="2000" b="1" dirty="0" smtClean="0">
                <a:solidFill>
                  <a:srgbClr val="C00000"/>
                </a:solidFill>
              </a:rPr>
            </a:br>
            <a:r>
              <a:rPr lang="it-IT" sz="2000" dirty="0" smtClean="0">
                <a:solidFill>
                  <a:srgbClr val="C00000"/>
                </a:solidFill>
              </a:rPr>
              <a:t/>
            </a:r>
            <a:br>
              <a:rPr lang="it-IT" sz="2000" dirty="0" smtClean="0">
                <a:solidFill>
                  <a:srgbClr val="C00000"/>
                </a:solidFill>
              </a:rPr>
            </a:br>
            <a:r>
              <a:rPr lang="it-IT" sz="1500" b="1" dirty="0" smtClean="0">
                <a:solidFill>
                  <a:srgbClr val="002060"/>
                </a:solidFill>
              </a:rPr>
              <a:t>Popolazione </a:t>
            </a:r>
            <a:r>
              <a:rPr lang="it-IT" sz="1500" b="1" dirty="0">
                <a:solidFill>
                  <a:srgbClr val="002060"/>
                </a:solidFill>
              </a:rPr>
              <a:t>italiana in età 15-50. </a:t>
            </a:r>
            <a:br>
              <a:rPr lang="it-IT" sz="1500" b="1" dirty="0">
                <a:solidFill>
                  <a:srgbClr val="002060"/>
                </a:solidFill>
              </a:rPr>
            </a:br>
            <a:r>
              <a:rPr lang="it-IT" sz="1500" dirty="0">
                <a:solidFill>
                  <a:srgbClr val="002060"/>
                </a:solidFill>
              </a:rPr>
              <a:t>Confronto situazione attuale e ipotesi di assenza migrazioni</a:t>
            </a:r>
            <a:br>
              <a:rPr lang="it-IT" sz="1500" dirty="0">
                <a:solidFill>
                  <a:srgbClr val="002060"/>
                </a:solidFill>
              </a:rPr>
            </a:br>
            <a:r>
              <a:rPr lang="it-IT" sz="1200" dirty="0">
                <a:solidFill>
                  <a:srgbClr val="002060"/>
                </a:solidFill>
              </a:rPr>
              <a:t/>
            </a:r>
            <a:br>
              <a:rPr lang="it-IT" sz="1200" dirty="0">
                <a:solidFill>
                  <a:srgbClr val="002060"/>
                </a:solidFill>
              </a:rPr>
            </a:br>
            <a:endParaRPr lang="it-IT" sz="1200" b="1" dirty="0">
              <a:solidFill>
                <a:srgbClr val="002060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958" y="1914705"/>
            <a:ext cx="6738410" cy="439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9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tx1"/>
                </a:solidFill>
                <a:latin typeface="Tahoma" pitchFamily="34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ahoma" pitchFamily="34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ahoma" pitchFamily="34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ahoma" pitchFamily="34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ahoma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defRPr/>
            </a:pPr>
            <a:fld id="{DF0C5F20-D996-4054-BA76-A86A54B7E234}" type="slidenum">
              <a:rPr lang="en-US" sz="1050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9</a:t>
            </a:fld>
            <a:endParaRPr lang="en-US" sz="105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0801" y="476672"/>
            <a:ext cx="6048375" cy="589360"/>
          </a:xfrm>
        </p:spPr>
        <p:txBody>
          <a:bodyPr>
            <a:noAutofit/>
          </a:bodyPr>
          <a:lstStyle/>
          <a:p>
            <a:pPr marL="457200" indent="-457200" algn="ctr">
              <a:lnSpc>
                <a:spcPct val="90000"/>
              </a:lnSpc>
              <a:buNone/>
            </a:pPr>
            <a:r>
              <a:rPr lang="it-IT" sz="2000" b="1" dirty="0" smtClean="0">
                <a:solidFill>
                  <a:srgbClr val="C00000"/>
                </a:solidFill>
              </a:rPr>
              <a:t>PILASTRI 2 E 3: </a:t>
            </a:r>
          </a:p>
          <a:p>
            <a:pPr marL="457200" indent="-457200" algn="ctr">
              <a:lnSpc>
                <a:spcPct val="90000"/>
              </a:lnSpc>
              <a:buNone/>
            </a:pPr>
            <a:r>
              <a:rPr lang="it-IT" sz="2000" b="1" dirty="0" smtClean="0">
                <a:solidFill>
                  <a:srgbClr val="C00000"/>
                </a:solidFill>
              </a:rPr>
              <a:t>FECONDITA’ E OCCUPAZIONE FEMMINILE</a:t>
            </a:r>
            <a:endParaRPr lang="it-IT" sz="2000" dirty="0">
              <a:solidFill>
                <a:srgbClr val="003399"/>
              </a:solidFill>
              <a:cs typeface="Times New Roman" pitchFamily="18" charset="0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1494905"/>
            <a:ext cx="6075052" cy="261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Oval 4"/>
          <p:cNvSpPr>
            <a:spLocks noChangeArrowheads="1"/>
          </p:cNvSpPr>
          <p:nvPr/>
        </p:nvSpPr>
        <p:spPr bwMode="auto">
          <a:xfrm>
            <a:off x="5138952" y="3212977"/>
            <a:ext cx="378619" cy="324036"/>
          </a:xfrm>
          <a:prstGeom prst="ellipse">
            <a:avLst/>
          </a:prstGeom>
          <a:noFill/>
          <a:ln w="254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sz="1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354199" y="4131079"/>
            <a:ext cx="1214512" cy="29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it-IT" sz="900" u="none" dirty="0">
                <a:solidFill>
                  <a:srgbClr val="000000"/>
                </a:solidFill>
                <a:cs typeface="Times New Roman" pitchFamily="18" charset="0"/>
              </a:rPr>
              <a:t>Fonte: </a:t>
            </a:r>
            <a:r>
              <a:rPr lang="it-IT" sz="900" u="none" dirty="0" err="1">
                <a:solidFill>
                  <a:srgbClr val="000000"/>
                </a:solidFill>
                <a:cs typeface="Times New Roman" pitchFamily="18" charset="0"/>
              </a:rPr>
              <a:t>Oecd</a:t>
            </a:r>
            <a:endParaRPr lang="it-IT" sz="900" u="none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86" y="4231693"/>
            <a:ext cx="2564904" cy="176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26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21137</TotalTime>
  <Words>530</Words>
  <Application>Microsoft Office PowerPoint</Application>
  <PresentationFormat>Presentazione su schermo (4:3)</PresentationFormat>
  <Paragraphs>96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Century Gothic</vt:lpstr>
      <vt:lpstr>Tahoma</vt:lpstr>
      <vt:lpstr>Times New Roman</vt:lpstr>
      <vt:lpstr>Struttura predefinita</vt:lpstr>
      <vt:lpstr>2_Struttura predefinita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Una popolazione sempre più squilibrata Confronto struttura per età: 2016-2031 (previsioni Istat base 2016)  </vt:lpstr>
      <vt:lpstr> PILASTRO 1: IMMIGRAZIONE  Popolazione italiana in età 15-50.  Confronto situazione attuale e ipotesi di assenza migrazioni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MPI for Demographic Research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Giovani</dc:title>
  <dc:creator>Rosina Alessandro</dc:creator>
  <cp:lastModifiedBy>Rosina Alessandro</cp:lastModifiedBy>
  <cp:revision>1445</cp:revision>
  <cp:lastPrinted>2017-12-11T08:25:23Z</cp:lastPrinted>
  <dcterms:created xsi:type="dcterms:W3CDTF">1999-10-20T10:08:00Z</dcterms:created>
  <dcterms:modified xsi:type="dcterms:W3CDTF">2017-12-11T18:14:50Z</dcterms:modified>
</cp:coreProperties>
</file>