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38" r:id="rId2"/>
    <p:sldId id="327" r:id="rId3"/>
    <p:sldId id="339" r:id="rId4"/>
    <p:sldId id="344" r:id="rId5"/>
    <p:sldId id="340" r:id="rId6"/>
    <p:sldId id="349" r:id="rId7"/>
    <p:sldId id="341" r:id="rId8"/>
    <p:sldId id="342" r:id="rId9"/>
    <p:sldId id="343" r:id="rId10"/>
    <p:sldId id="345" r:id="rId11"/>
    <p:sldId id="346" r:id="rId12"/>
    <p:sldId id="347" r:id="rId13"/>
    <p:sldId id="348" r:id="rId1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8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D79B6-7BE4-4D2A-A750-A503A52B6420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E7B7-D21E-4FE5-8AD7-F53A46BAD7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52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 bwMode="auto">
          <a:xfrm>
            <a:off x="0" y="2179884"/>
            <a:ext cx="12192000" cy="2856578"/>
          </a:xfrm>
          <a:prstGeom prst="rect">
            <a:avLst/>
          </a:prstGeom>
          <a:solidFill>
            <a:srgbClr val="0052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pic>
        <p:nvPicPr>
          <p:cNvPr id="7" name="Immagine 6" descr="c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611" y="96123"/>
            <a:ext cx="2520778" cy="152774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965622"/>
            <a:ext cx="9144000" cy="8161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873887"/>
            <a:ext cx="9144000" cy="43450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EB95-643B-4C1D-B030-BDFFCC8380D3}" type="datetime1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8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/>
          <p:nvPr userDrawn="1"/>
        </p:nvCxnSpPr>
        <p:spPr>
          <a:xfrm>
            <a:off x="647700" y="6558606"/>
            <a:ext cx="10901749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 userDrawn="1"/>
        </p:nvSpPr>
        <p:spPr>
          <a:xfrm>
            <a:off x="5819775" y="6448425"/>
            <a:ext cx="55245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2925" y="190554"/>
            <a:ext cx="9458325" cy="48562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925" y="1825625"/>
            <a:ext cx="11080665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6743-DABE-4179-BA71-2B412939C4D3}" type="datetime1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47700" y="757881"/>
            <a:ext cx="9801225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01687" y="191197"/>
            <a:ext cx="1172476" cy="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4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ttore 1 15"/>
          <p:cNvCxnSpPr/>
          <p:nvPr userDrawn="1"/>
        </p:nvCxnSpPr>
        <p:spPr>
          <a:xfrm>
            <a:off x="647700" y="6558606"/>
            <a:ext cx="10901749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 userDrawn="1"/>
        </p:nvSpPr>
        <p:spPr>
          <a:xfrm>
            <a:off x="5819775" y="6448425"/>
            <a:ext cx="552450" cy="228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52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2925" y="190554"/>
            <a:ext cx="9458325" cy="485620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>
                <a:solidFill>
                  <a:srgbClr val="0052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926" y="1825625"/>
            <a:ext cx="5276850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6743-DABE-4179-BA71-2B412939C4D3}" type="datetime1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647700" y="757881"/>
            <a:ext cx="9801225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immagine 2"/>
          <p:cNvSpPr>
            <a:spLocks noGrp="1"/>
          </p:cNvSpPr>
          <p:nvPr>
            <p:ph type="pic" idx="13"/>
          </p:nvPr>
        </p:nvSpPr>
        <p:spPr>
          <a:xfrm>
            <a:off x="6372225" y="1825625"/>
            <a:ext cx="5177224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01687" y="191197"/>
            <a:ext cx="1172476" cy="5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496" y="3610848"/>
            <a:ext cx="1255008" cy="7606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 userDrawn="1"/>
        </p:nvSpPr>
        <p:spPr>
          <a:xfrm>
            <a:off x="3305175" y="4724877"/>
            <a:ext cx="5581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it-IT" sz="1200" b="1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Centro Studi </a:t>
            </a:r>
            <a:r>
              <a:rPr lang="it-IT" sz="1200" b="1" i="0" kern="1200" dirty="0" err="1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Adepp</a:t>
            </a:r>
            <a:endParaRPr lang="it-IT" sz="1200" b="1" i="0" kern="1200" dirty="0">
              <a:solidFill>
                <a:srgbClr val="005288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fontAlgn="base"/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 Ennio Quirino Visconti, 6</a:t>
            </a:r>
          </a:p>
          <a:p>
            <a:pPr algn="ctr" fontAlgn="base"/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00193 Roma (RM)</a:t>
            </a:r>
            <a:b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it-IT" sz="1200" b="0" i="0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Tel. </a:t>
            </a:r>
            <a:r>
              <a:rPr lang="it-IT" sz="1200" b="0" i="0" u="none" strike="noStrike" kern="1200" dirty="0">
                <a:solidFill>
                  <a:srgbClr val="005288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+39 06 36089711</a:t>
            </a:r>
            <a:endParaRPr lang="it-IT" dirty="0">
              <a:solidFill>
                <a:srgbClr val="005288"/>
              </a:solidFill>
            </a:endParaRP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647700" y="6558606"/>
            <a:ext cx="10901749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 userDrawn="1"/>
        </p:nvCxnSpPr>
        <p:spPr>
          <a:xfrm>
            <a:off x="5543550" y="4548831"/>
            <a:ext cx="1104900" cy="0"/>
          </a:xfrm>
          <a:prstGeom prst="line">
            <a:avLst/>
          </a:prstGeom>
          <a:ln w="19050">
            <a:solidFill>
              <a:srgbClr val="005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 userDrawn="1"/>
        </p:nvSpPr>
        <p:spPr>
          <a:xfrm>
            <a:off x="5543550" y="0"/>
            <a:ext cx="1104900" cy="3311455"/>
          </a:xfrm>
          <a:prstGeom prst="rect">
            <a:avLst/>
          </a:prstGeom>
          <a:solidFill>
            <a:srgbClr val="005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635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6197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64E0-321B-4E62-B994-9289FFAB72CD}" type="datetime1">
              <a:rPr lang="it-IT" smtClean="0"/>
              <a:pPr/>
              <a:t>07/11/2019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724400" y="6375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288"/>
                </a:solidFill>
              </a:defRPr>
            </a:lvl1pPr>
          </a:lstStyle>
          <a:p>
            <a:fld id="{62DCBBAB-2663-4161-80A4-EB99D1333A8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7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F0CD296-2FE0-4203-B8E3-63BABCCB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4A11836-332E-409D-A7AF-6BDFCA1E8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" y="76574"/>
            <a:ext cx="12097305" cy="6804734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xmlns="" id="{90E5CAAD-8972-42BC-9742-B61243173D02}"/>
              </a:ext>
            </a:extLst>
          </p:cNvPr>
          <p:cNvSpPr txBox="1">
            <a:spLocks/>
          </p:cNvSpPr>
          <p:nvPr/>
        </p:nvSpPr>
        <p:spPr>
          <a:xfrm>
            <a:off x="1620004" y="3505574"/>
            <a:ext cx="9202044" cy="1529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rgbClr val="00528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it-IT" sz="4400" b="1" dirty="0">
                <a:solidFill>
                  <a:schemeClr val="bg1"/>
                </a:solidFill>
                <a:latin typeface="+mn-lt"/>
              </a:rPr>
              <a:t>La sfida del cambiamento per i professionisti italiani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xmlns="" id="{75CFA2C0-A3C0-4A9A-959D-842E0B698697}"/>
              </a:ext>
            </a:extLst>
          </p:cNvPr>
          <p:cNvSpPr txBox="1">
            <a:spLocks/>
          </p:cNvSpPr>
          <p:nvPr/>
        </p:nvSpPr>
        <p:spPr>
          <a:xfrm rot="10800000" flipV="1">
            <a:off x="3666754" y="5125155"/>
            <a:ext cx="7429500" cy="386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chemeClr val="bg1"/>
                </a:solidFill>
                <a:latin typeface="Cambria" pitchFamily="18" charset="0"/>
              </a:rPr>
              <a:t>Alberto Oliveti </a:t>
            </a:r>
            <a:r>
              <a:rPr lang="mr-IN" sz="2400" b="1" dirty="0">
                <a:solidFill>
                  <a:schemeClr val="bg1"/>
                </a:solidFill>
                <a:latin typeface="Cambria" pitchFamily="18" charset="0"/>
              </a:rPr>
              <a:t>–</a:t>
            </a:r>
            <a:r>
              <a:rPr lang="it-IT" sz="2400" b="1" dirty="0">
                <a:solidFill>
                  <a:schemeClr val="bg1"/>
                </a:solidFill>
                <a:latin typeface="Cambria" pitchFamily="18" charset="0"/>
              </a:rPr>
              <a:t> Presidente </a:t>
            </a:r>
            <a:r>
              <a:rPr lang="it-IT" sz="2400" b="1" dirty="0" err="1">
                <a:solidFill>
                  <a:schemeClr val="bg1"/>
                </a:solidFill>
                <a:latin typeface="Cambria" pitchFamily="18" charset="0"/>
              </a:rPr>
              <a:t>AdEPP</a:t>
            </a:r>
            <a:endParaRPr lang="it-IT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2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87038C-25E7-42B4-A31D-2AE4258C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65154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Da problema a risorsa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86ED006-5D3B-44AB-9121-8EBE9E9E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823AC9E-167E-4238-8952-C566DADE97CE}"/>
              </a:ext>
            </a:extLst>
          </p:cNvPr>
          <p:cNvSpPr txBox="1"/>
          <p:nvPr/>
        </p:nvSpPr>
        <p:spPr>
          <a:xfrm>
            <a:off x="742950" y="4522218"/>
            <a:ext cx="360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Ridurre lo spreco strutturale alla base del modello economico circolare.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29D4C34-EAEB-4051-B940-E4CE4AF6F480}"/>
              </a:ext>
            </a:extLst>
          </p:cNvPr>
          <p:cNvSpPr txBox="1"/>
          <p:nvPr/>
        </p:nvSpPr>
        <p:spPr>
          <a:xfrm>
            <a:off x="1" y="10737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F0"/>
                </a:solidFill>
              </a:rPr>
              <a:t>«Nulla si crea, nulla si distrugge, tutto si trasforma» (Lavoisier)</a:t>
            </a:r>
          </a:p>
        </p:txBody>
      </p:sp>
      <p:pic>
        <p:nvPicPr>
          <p:cNvPr id="10" name="Immagine 9" descr="Immagine che contiene dispositivo&#10;&#10;Descrizione generata automaticamente">
            <a:extLst>
              <a:ext uri="{FF2B5EF4-FFF2-40B4-BE49-F238E27FC236}">
                <a16:creationId xmlns:a16="http://schemas.microsoft.com/office/drawing/2014/main" xmlns="" id="{D3A109E7-AC7A-444E-91C3-D0C6D0513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46" y="1973290"/>
            <a:ext cx="3530958" cy="353095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EB1DE7CC-7144-47FC-A969-DD67E43EA831}"/>
              </a:ext>
            </a:extLst>
          </p:cNvPr>
          <p:cNvSpPr/>
          <p:nvPr/>
        </p:nvSpPr>
        <p:spPr>
          <a:xfrm>
            <a:off x="742949" y="2101389"/>
            <a:ext cx="31670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L’economia circolare dei rifiuti crea opportunità economiche e occupazionali, benefici ambientali e sociali.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370C676E-B6D4-4ACC-9CAA-0F00CE472651}"/>
              </a:ext>
            </a:extLst>
          </p:cNvPr>
          <p:cNvSpPr/>
          <p:nvPr/>
        </p:nvSpPr>
        <p:spPr>
          <a:xfrm>
            <a:off x="8072437" y="2099144"/>
            <a:ext cx="3599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Cambiare l’attuale modello di produzione e consumo per affidarsi ad un approccio circolare.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8F1576E-7786-40EF-94A0-C4FB53ED671A}"/>
              </a:ext>
            </a:extLst>
          </p:cNvPr>
          <p:cNvSpPr/>
          <p:nvPr/>
        </p:nvSpPr>
        <p:spPr>
          <a:xfrm>
            <a:off x="8140521" y="4337552"/>
            <a:ext cx="3530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Dal punto di vista legislativo bisogna promuovere  politiche “end of </a:t>
            </a:r>
            <a:r>
              <a:rPr lang="it-IT" sz="2400" dirty="0" err="1">
                <a:solidFill>
                  <a:srgbClr val="005288"/>
                </a:solidFill>
              </a:rPr>
              <a:t>waste</a:t>
            </a:r>
            <a:r>
              <a:rPr lang="it-IT" sz="2400" dirty="0">
                <a:solidFill>
                  <a:srgbClr val="005288"/>
                </a:solidFill>
              </a:rPr>
              <a:t>” per tutte le filiere del riciclo.</a:t>
            </a:r>
          </a:p>
        </p:txBody>
      </p:sp>
    </p:spTree>
    <p:extLst>
      <p:ext uri="{BB962C8B-B14F-4D97-AF65-F5344CB8AC3E}">
        <p14:creationId xmlns:p14="http://schemas.microsoft.com/office/powerpoint/2010/main" val="242847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BA763F-402D-4674-BED2-E3668296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Welfare al centro della circolarità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47EED62-1C5C-4D35-AE94-6455D5A5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37D08EC-CB9B-4BE6-AF6B-99F13B4ADE0F}"/>
              </a:ext>
            </a:extLst>
          </p:cNvPr>
          <p:cNvSpPr txBox="1"/>
          <p:nvPr/>
        </p:nvSpPr>
        <p:spPr>
          <a:xfrm>
            <a:off x="885825" y="1228546"/>
            <a:ext cx="1003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Mettere le persone al centro di un’azione di sostegno che concili istruzione, assistenza sanitaria e previdenza in un’ottica di sostenibilità ambientale e sociale.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A2DB69E-A09D-4214-9825-6B907605E1A2}"/>
              </a:ext>
            </a:extLst>
          </p:cNvPr>
          <p:cNvSpPr txBox="1"/>
          <p:nvPr/>
        </p:nvSpPr>
        <p:spPr>
          <a:xfrm>
            <a:off x="885825" y="2609850"/>
            <a:ext cx="10277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5288"/>
                </a:solidFill>
              </a:rPr>
              <a:t>L’esempio di Eni: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5288"/>
                </a:solidFill>
              </a:rPr>
              <a:t>Nidoscuola</a:t>
            </a:r>
            <a:r>
              <a:rPr lang="it-IT" sz="2400" dirty="0">
                <a:solidFill>
                  <a:srgbClr val="005288"/>
                </a:solidFill>
              </a:rPr>
              <a:t> Eni 06 (nido, scuola dell’infanzia e campi estivi recuperando strutture in disuso come le colonie estive);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5288"/>
                </a:solidFill>
              </a:rPr>
              <a:t>Mobility</a:t>
            </a:r>
            <a:r>
              <a:rPr lang="it-IT" sz="2400" dirty="0">
                <a:solidFill>
                  <a:srgbClr val="005288"/>
                </a:solidFill>
              </a:rPr>
              <a:t> Manager (consulenze alle famiglie per modellare sistemi di mobilità sostenibile per gli spostamenti casa-lavoro);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5288"/>
                </a:solidFill>
              </a:rPr>
              <a:t>Mobility</a:t>
            </a:r>
            <a:r>
              <a:rPr lang="it-IT" sz="2400" dirty="0">
                <a:solidFill>
                  <a:srgbClr val="005288"/>
                </a:solidFill>
              </a:rPr>
              <a:t> Office (servizio per ottenere agevolazioni per gli abbonamenti al trasposto pubblico);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5288"/>
                </a:solidFill>
              </a:rPr>
              <a:t>Master Energy Innovation (master in partnership con il Politecnico di Milano sulle sfide future nel settore energetico).</a:t>
            </a:r>
          </a:p>
        </p:txBody>
      </p:sp>
    </p:spTree>
    <p:extLst>
      <p:ext uri="{BB962C8B-B14F-4D97-AF65-F5344CB8AC3E}">
        <p14:creationId xmlns:p14="http://schemas.microsoft.com/office/powerpoint/2010/main" val="362518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157911E-48B3-497E-B2BB-A6E2472E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00" y="190554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latin typeface="+mn-lt"/>
              </a:rPr>
              <a:t>Infrastructure</a:t>
            </a:r>
            <a:endParaRPr lang="it-IT" sz="3200" b="1" dirty="0">
              <a:latin typeface="+mn-lt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71BC3A2-F6FB-47F6-A828-476B4A19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CBBAB-2663-4161-80A4-EB99D1333A8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E57AF49-2C99-4DBC-BE4C-34B1CF2C3CA8}"/>
              </a:ext>
            </a:extLst>
          </p:cNvPr>
          <p:cNvSpPr txBox="1"/>
          <p:nvPr/>
        </p:nvSpPr>
        <p:spPr>
          <a:xfrm>
            <a:off x="1444240" y="1219011"/>
            <a:ext cx="18374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nergy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E9E9C49-39CF-4DB3-995F-CE1551880C14}"/>
              </a:ext>
            </a:extLst>
          </p:cNvPr>
          <p:cNvSpPr txBox="1"/>
          <p:nvPr/>
        </p:nvSpPr>
        <p:spPr>
          <a:xfrm>
            <a:off x="4370109" y="4585107"/>
            <a:ext cx="2962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nvironment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C86F117-9D41-428A-92F0-3DAA4B632C5B}"/>
              </a:ext>
            </a:extLst>
          </p:cNvPr>
          <p:cNvSpPr txBox="1"/>
          <p:nvPr/>
        </p:nvSpPr>
        <p:spPr>
          <a:xfrm>
            <a:off x="8466674" y="1219011"/>
            <a:ext cx="1085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A3B3F2B-8CA3-46D5-B044-301E87F78778}"/>
              </a:ext>
            </a:extLst>
          </p:cNvPr>
          <p:cNvSpPr txBox="1"/>
          <p:nvPr/>
        </p:nvSpPr>
        <p:spPr>
          <a:xfrm>
            <a:off x="4370109" y="1235948"/>
            <a:ext cx="2379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ransport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80291F5-349E-4942-BF00-4AED84C7B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30" y="1132472"/>
            <a:ext cx="1085554" cy="99081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8A5E3027-7B49-FF4B-B6A5-457EC9627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0" y="1189335"/>
            <a:ext cx="1085554" cy="9908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8099C645-E4D1-9B44-A5F0-351AB7264B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71" y="1189335"/>
            <a:ext cx="1085554" cy="99081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DCE3BAE4-84B5-FE43-B422-FD4A4FD834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75" y="4498568"/>
            <a:ext cx="1147854" cy="10476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A7AE5C31-5894-DD46-8F9E-1503CFEE591C}"/>
              </a:ext>
            </a:extLst>
          </p:cNvPr>
          <p:cNvSpPr txBox="1"/>
          <p:nvPr/>
        </p:nvSpPr>
        <p:spPr>
          <a:xfrm>
            <a:off x="8466674" y="4585107"/>
            <a:ext cx="1085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lc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E29E0FD0-9536-8A4D-AF32-4624337AE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71" y="4555431"/>
            <a:ext cx="1085554" cy="990819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F1E359A-1D17-9C4E-BE1F-6016C3B7B0DC}"/>
              </a:ext>
            </a:extLst>
          </p:cNvPr>
          <p:cNvSpPr txBox="1"/>
          <p:nvPr/>
        </p:nvSpPr>
        <p:spPr>
          <a:xfrm>
            <a:off x="1447383" y="4585107"/>
            <a:ext cx="18374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nergy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xmlns="" id="{F75F8BEC-E80C-1443-A2DA-01E1A1F4FC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73" y="4498568"/>
            <a:ext cx="1085554" cy="990819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89760FC2-BC20-6344-8FEA-8EB7568DD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5" y="2892147"/>
            <a:ext cx="662715" cy="117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18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617893F-DF90-48FE-A20E-7F0A46FD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8AA495D-FAF5-4E71-8513-A87CAD80396B}"/>
              </a:ext>
            </a:extLst>
          </p:cNvPr>
          <p:cNvSpPr txBox="1"/>
          <p:nvPr/>
        </p:nvSpPr>
        <p:spPr>
          <a:xfrm>
            <a:off x="0" y="304520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005288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85101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blu, sedendo, tavolo, cibo&#10;&#10;Descrizione generata automaticamente">
            <a:extLst>
              <a:ext uri="{FF2B5EF4-FFF2-40B4-BE49-F238E27FC236}">
                <a16:creationId xmlns:a16="http://schemas.microsoft.com/office/drawing/2014/main" xmlns="" id="{014ED781-96D5-44F4-8BB2-D31AA08CC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4476" b="-1"/>
          <a:stretch/>
        </p:blipFill>
        <p:spPr>
          <a:xfrm>
            <a:off x="1" y="-6235"/>
            <a:ext cx="325540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E0AD6506-09F5-447E-A37C-D31FD44D9B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20131" b="1"/>
          <a:stretch/>
        </p:blipFill>
        <p:spPr>
          <a:xfrm>
            <a:off x="7381876" y="10"/>
            <a:ext cx="4810125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8" name="Immagine 17" descr="Immagine che contiene fumo, esterni, treno, nuvole&#10;&#10;Descrizione generata automaticamente">
            <a:extLst>
              <a:ext uri="{FF2B5EF4-FFF2-40B4-BE49-F238E27FC236}">
                <a16:creationId xmlns:a16="http://schemas.microsoft.com/office/drawing/2014/main" xmlns="" id="{22A535AB-08F4-48A9-B595-DC12836C6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/>
          <a:stretch/>
        </p:blipFill>
        <p:spPr>
          <a:xfrm>
            <a:off x="4675537" y="-6235"/>
            <a:ext cx="3677817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38" name="Immagine 37" descr="Immagine che contiene esterni, segnale, testo, via&#10;&#10;Descrizione generata automaticamente">
            <a:extLst>
              <a:ext uri="{FF2B5EF4-FFF2-40B4-BE49-F238E27FC236}">
                <a16:creationId xmlns:a16="http://schemas.microsoft.com/office/drawing/2014/main" xmlns="" id="{D00FC65C-07BF-4139-AE75-7B8E75F94A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2" r="-2" b="2357"/>
          <a:stretch/>
        </p:blipFill>
        <p:spPr>
          <a:xfrm>
            <a:off x="1" y="2660089"/>
            <a:ext cx="7122523" cy="4197911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43" name="Freeform 43">
            <a:extLst>
              <a:ext uri="{FF2B5EF4-FFF2-40B4-BE49-F238E27FC236}">
                <a16:creationId xmlns:a16="http://schemas.microsoft.com/office/drawing/2014/main" xmlns="" id="{AAD8F19F-4A55-467B-BED0-8837659A90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527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B9DC37E2-95FD-46B3-A37B-AC74F782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fronti aperti </a:t>
            </a:r>
            <a:br>
              <a:rPr lang="en-US" sz="5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 cambiamento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80C5686A-B0BF-4716-96B1-4D20416294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r="3" b="11053"/>
          <a:stretch/>
        </p:blipFill>
        <p:spPr>
          <a:xfrm>
            <a:off x="2261968" y="10"/>
            <a:ext cx="3393943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511887" y="6356350"/>
            <a:ext cx="577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62DCBBAB-2663-4161-80A4-EB99D1333A82}" type="slidenum">
              <a:rPr lang="en-US" smtClean="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014888D-E3F8-4550-A206-36A71480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60395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Energia, problemi aperti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4345DBD-D9E5-46DD-AE66-F143872D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4E95BE1-1AA6-4F7D-90DD-7DEA3F1D11C7}"/>
              </a:ext>
            </a:extLst>
          </p:cNvPr>
          <p:cNvSpPr txBox="1"/>
          <p:nvPr/>
        </p:nvSpPr>
        <p:spPr>
          <a:xfrm>
            <a:off x="333375" y="2925189"/>
            <a:ext cx="11525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5288"/>
                </a:solidFill>
              </a:rPr>
              <a:t>In Italia il </a:t>
            </a:r>
            <a:r>
              <a:rPr lang="it-IT" sz="2400" dirty="0">
                <a:solidFill>
                  <a:srgbClr val="00B0F0"/>
                </a:solidFill>
              </a:rPr>
              <a:t>25% dell’energia proviene da fonti rinnovabili</a:t>
            </a:r>
            <a:r>
              <a:rPr lang="it-IT" sz="2400" dirty="0">
                <a:solidFill>
                  <a:srgbClr val="005288"/>
                </a:solidFill>
              </a:rPr>
              <a:t>, mentre il </a:t>
            </a:r>
            <a:r>
              <a:rPr lang="it-IT" sz="2400" dirty="0">
                <a:solidFill>
                  <a:srgbClr val="00B0F0"/>
                </a:solidFill>
              </a:rPr>
              <a:t>75% da fonti fossili</a:t>
            </a:r>
            <a:r>
              <a:rPr lang="it-IT" sz="2400" dirty="0">
                <a:solidFill>
                  <a:srgbClr val="005288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00528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5288"/>
                </a:solidFill>
              </a:rPr>
              <a:t>Secondo l’Opec la </a:t>
            </a:r>
            <a:r>
              <a:rPr lang="it-IT" sz="2400" dirty="0">
                <a:solidFill>
                  <a:srgbClr val="00B0F0"/>
                </a:solidFill>
              </a:rPr>
              <a:t>domanda di greggio nell’area Ocse comincerà a calare sin dal 2021-22</a:t>
            </a:r>
            <a:r>
              <a:rPr lang="it-IT" sz="2400" dirty="0">
                <a:solidFill>
                  <a:srgbClr val="005288"/>
                </a:solidFill>
              </a:rPr>
              <a:t>.</a:t>
            </a:r>
          </a:p>
          <a:p>
            <a:endParaRPr lang="it-IT" sz="2400" dirty="0">
              <a:solidFill>
                <a:srgbClr val="00528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5288"/>
                </a:solidFill>
              </a:rPr>
              <a:t>Passare ai vettori elettrici significa </a:t>
            </a:r>
            <a:r>
              <a:rPr lang="it-IT" sz="2400" dirty="0">
                <a:solidFill>
                  <a:srgbClr val="00B0F0"/>
                </a:solidFill>
              </a:rPr>
              <a:t>spostare il luogo in cui generiamo inquinamento</a:t>
            </a:r>
            <a:r>
              <a:rPr lang="it-IT" sz="2400" dirty="0">
                <a:solidFill>
                  <a:srgbClr val="005288"/>
                </a:solidFill>
              </a:rPr>
              <a:t>.</a:t>
            </a:r>
          </a:p>
          <a:p>
            <a:endParaRPr lang="it-IT" sz="2400" dirty="0">
              <a:solidFill>
                <a:srgbClr val="00528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5288"/>
                </a:solidFill>
              </a:rPr>
              <a:t>Necessità di </a:t>
            </a:r>
            <a:r>
              <a:rPr lang="it-IT" sz="2400" dirty="0">
                <a:solidFill>
                  <a:srgbClr val="00B0F0"/>
                </a:solidFill>
              </a:rPr>
              <a:t>intervenire pesantemente sulla distribuzione elettrica del paese</a:t>
            </a:r>
            <a:r>
              <a:rPr lang="it-IT" sz="2400" dirty="0">
                <a:solidFill>
                  <a:srgbClr val="005288"/>
                </a:solidFill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157F4AA-8514-4607-BFC0-44A316879F54}"/>
              </a:ext>
            </a:extLst>
          </p:cNvPr>
          <p:cNvSpPr txBox="1"/>
          <p:nvPr/>
        </p:nvSpPr>
        <p:spPr>
          <a:xfrm>
            <a:off x="610858" y="6031486"/>
            <a:ext cx="528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288"/>
                </a:solidFill>
              </a:rPr>
              <a:t>Fonte: intervista a Federico Testa, Economy, 2-11-2019</a:t>
            </a:r>
          </a:p>
        </p:txBody>
      </p:sp>
      <p:pic>
        <p:nvPicPr>
          <p:cNvPr id="8" name="Immagine 7" descr="Immagine che contiene oggetto, luce, bianco&#10;&#10;Descrizione generata automaticamente">
            <a:extLst>
              <a:ext uri="{FF2B5EF4-FFF2-40B4-BE49-F238E27FC236}">
                <a16:creationId xmlns:a16="http://schemas.microsoft.com/office/drawing/2014/main" xmlns="" id="{E21184C1-5FA9-4035-B31B-63B93E567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7053"/>
          <a:stretch/>
        </p:blipFill>
        <p:spPr>
          <a:xfrm>
            <a:off x="3925451" y="860335"/>
            <a:ext cx="4142224" cy="20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4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9742E7-BDBA-473A-831C-84C884D0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54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Decarbonizzazione, un cammino lungo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3C6E78F-66AD-4AE4-9E77-81D29F0F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75400"/>
            <a:ext cx="2743200" cy="365125"/>
          </a:xfrm>
        </p:spPr>
        <p:txBody>
          <a:bodyPr/>
          <a:lstStyle/>
          <a:p>
            <a:fld id="{62DCBBAB-2663-4161-80A4-EB99D1333A82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1DD19AF-7ABA-445B-B54E-BE39AEF3CE67}"/>
              </a:ext>
            </a:extLst>
          </p:cNvPr>
          <p:cNvSpPr txBox="1"/>
          <p:nvPr/>
        </p:nvSpPr>
        <p:spPr>
          <a:xfrm>
            <a:off x="962026" y="1546771"/>
            <a:ext cx="64198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Secondo Confindustria, servono 96 miliardi di investimenti, da qui al 2030, per le infrastrutture energetiche necessarie alla transizione da l’energia da fonti fossili a fonti rinnovabili.</a:t>
            </a:r>
          </a:p>
          <a:p>
            <a:endParaRPr lang="it-IT" sz="2400" dirty="0">
              <a:solidFill>
                <a:srgbClr val="005288"/>
              </a:solidFill>
            </a:endParaRPr>
          </a:p>
          <a:p>
            <a:r>
              <a:rPr lang="it-IT" sz="2400" dirty="0">
                <a:solidFill>
                  <a:srgbClr val="005288"/>
                </a:solidFill>
              </a:rPr>
              <a:t>Un investimento del genere potrebbe garantire 140mila occupati annui e una ricaduta complessiva in termini di valore aggiunto per l’economia italiana di 142 miliardi, che salgono a 305 miliardi se si considera l’intero ciclo di vita degli investimenti.</a:t>
            </a:r>
          </a:p>
        </p:txBody>
      </p:sp>
      <p:pic>
        <p:nvPicPr>
          <p:cNvPr id="9" name="Immagine 8" descr="Immagine che contiene esterni, fumo, aeroplano, blu&#10;&#10;Descrizione generata automaticamente">
            <a:extLst>
              <a:ext uri="{FF2B5EF4-FFF2-40B4-BE49-F238E27FC236}">
                <a16:creationId xmlns:a16="http://schemas.microsoft.com/office/drawing/2014/main" xmlns="" id="{4A283A3F-7890-4CB8-B4F5-1001948DE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6" y="2266951"/>
            <a:ext cx="4261508" cy="271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7754E2-3114-4966-AD3D-7BB07C6A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49779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Produrre energia senza inquinamento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95B35FC-4B0C-4378-AA86-B9EE080A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3626207-C822-4651-AB02-54D01360F5D4}"/>
              </a:ext>
            </a:extLst>
          </p:cNvPr>
          <p:cNvSpPr txBox="1"/>
          <p:nvPr/>
        </p:nvSpPr>
        <p:spPr>
          <a:xfrm>
            <a:off x="885826" y="1490008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Sperimentazione </a:t>
            </a:r>
            <a:r>
              <a:rPr lang="it-IT" sz="2400" b="1" dirty="0">
                <a:solidFill>
                  <a:srgbClr val="005288"/>
                </a:solidFill>
              </a:rPr>
              <a:t>Enea</a:t>
            </a:r>
            <a:r>
              <a:rPr lang="it-IT" sz="2400" dirty="0">
                <a:solidFill>
                  <a:srgbClr val="005288"/>
                </a:solidFill>
              </a:rPr>
              <a:t> a Frascati di un impianto d’avanguardia sulla </a:t>
            </a:r>
            <a:r>
              <a:rPr lang="it-IT" sz="2400" dirty="0">
                <a:solidFill>
                  <a:srgbClr val="00B0F0"/>
                </a:solidFill>
              </a:rPr>
              <a:t>fusione nucleare</a:t>
            </a:r>
            <a:r>
              <a:rPr lang="it-IT" sz="2400" dirty="0">
                <a:solidFill>
                  <a:srgbClr val="005288"/>
                </a:solidFill>
              </a:rPr>
              <a:t>. </a:t>
            </a:r>
          </a:p>
          <a:p>
            <a:r>
              <a:rPr lang="it-IT" sz="2400" dirty="0">
                <a:solidFill>
                  <a:srgbClr val="005288"/>
                </a:solidFill>
              </a:rPr>
              <a:t>L’obbiettivo è ottenere </a:t>
            </a:r>
            <a:r>
              <a:rPr lang="it-IT" sz="2400" dirty="0">
                <a:solidFill>
                  <a:srgbClr val="00B0F0"/>
                </a:solidFill>
              </a:rPr>
              <a:t>energia illimitata senza inquinamento</a:t>
            </a:r>
            <a:r>
              <a:rPr lang="it-IT" sz="2400" dirty="0">
                <a:solidFill>
                  <a:srgbClr val="005288"/>
                </a:solidFill>
              </a:rPr>
              <a:t>, </a:t>
            </a:r>
            <a:r>
              <a:rPr lang="it-IT" sz="2400" dirty="0">
                <a:solidFill>
                  <a:srgbClr val="00B0F0"/>
                </a:solidFill>
              </a:rPr>
              <a:t>senza scorie </a:t>
            </a:r>
            <a:r>
              <a:rPr lang="it-IT" sz="2400" dirty="0">
                <a:solidFill>
                  <a:srgbClr val="005288"/>
                </a:solidFill>
              </a:rPr>
              <a:t>e </a:t>
            </a:r>
            <a:r>
              <a:rPr lang="it-IT" sz="2400" dirty="0">
                <a:solidFill>
                  <a:srgbClr val="00B0F0"/>
                </a:solidFill>
              </a:rPr>
              <a:t>senza l’instabilità </a:t>
            </a:r>
            <a:r>
              <a:rPr lang="it-IT" sz="2400" dirty="0">
                <a:solidFill>
                  <a:srgbClr val="005288"/>
                </a:solidFill>
              </a:rPr>
              <a:t>e l’inadeguatezza delle rinnovabili.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CCA4AD0-9065-45A9-8D1C-CCB6C74D9773}"/>
              </a:ext>
            </a:extLst>
          </p:cNvPr>
          <p:cNvSpPr txBox="1"/>
          <p:nvPr/>
        </p:nvSpPr>
        <p:spPr>
          <a:xfrm>
            <a:off x="885826" y="4000322"/>
            <a:ext cx="9896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5288"/>
                </a:solidFill>
              </a:rPr>
              <a:t>Altri progetti: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5288"/>
                </a:solidFill>
              </a:rPr>
              <a:t>Integrazione delle rinnovabili alla </a:t>
            </a:r>
            <a:r>
              <a:rPr lang="it-IT" sz="2400" dirty="0">
                <a:solidFill>
                  <a:srgbClr val="00B0F0"/>
                </a:solidFill>
              </a:rPr>
              <a:t>geotermia</a:t>
            </a:r>
            <a:r>
              <a:rPr lang="it-IT" sz="2400" dirty="0">
                <a:solidFill>
                  <a:srgbClr val="005288"/>
                </a:solidFill>
              </a:rPr>
              <a:t> (partnership con l’Istituto di geofisica e vulcanologia);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F0"/>
                </a:solidFill>
              </a:rPr>
              <a:t>Solare a concentrazione </a:t>
            </a:r>
            <a:r>
              <a:rPr lang="it-IT" sz="2400" dirty="0">
                <a:solidFill>
                  <a:srgbClr val="005288"/>
                </a:solidFill>
              </a:rPr>
              <a:t>(metodo Rubbia);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F0"/>
                </a:solidFill>
              </a:rPr>
              <a:t>Desalinizzazione</a:t>
            </a:r>
            <a:r>
              <a:rPr lang="it-IT" sz="2400" dirty="0">
                <a:solidFill>
                  <a:srgbClr val="005288"/>
                </a:solidFill>
              </a:rPr>
              <a:t> acqua marina.</a:t>
            </a:r>
          </a:p>
        </p:txBody>
      </p:sp>
      <p:pic>
        <p:nvPicPr>
          <p:cNvPr id="12" name="Immagine 11" descr="Immagine che contiene giocattolo&#10;&#10;Descrizione generata automaticamente">
            <a:extLst>
              <a:ext uri="{FF2B5EF4-FFF2-40B4-BE49-F238E27FC236}">
                <a16:creationId xmlns:a16="http://schemas.microsoft.com/office/drawing/2014/main" xmlns="" id="{F14088D3-DCBC-49EB-BF94-D36FF47AB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r="26844"/>
          <a:stretch/>
        </p:blipFill>
        <p:spPr>
          <a:xfrm>
            <a:off x="8635274" y="828675"/>
            <a:ext cx="3579676" cy="32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6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0ECE52-A8E2-48BA-98A6-372CA84A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73" y="195417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Avanguardie energetiche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9E99371-97B4-437E-80C2-D1086C18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7C9C546-A837-43B2-B42E-23CE9F7E1E13}"/>
              </a:ext>
            </a:extLst>
          </p:cNvPr>
          <p:cNvSpPr txBox="1"/>
          <p:nvPr/>
        </p:nvSpPr>
        <p:spPr>
          <a:xfrm>
            <a:off x="671119" y="1970596"/>
            <a:ext cx="6864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Reattore a fusione nucleare </a:t>
            </a:r>
            <a:r>
              <a:rPr lang="it-IT" sz="2400" dirty="0" err="1">
                <a:solidFill>
                  <a:srgbClr val="00B0F0"/>
                </a:solidFill>
              </a:rPr>
              <a:t>Tokamak</a:t>
            </a:r>
            <a:endParaRPr lang="it-IT" sz="2400" dirty="0">
              <a:solidFill>
                <a:srgbClr val="00B0F0"/>
              </a:solidFill>
            </a:endParaRPr>
          </a:p>
          <a:p>
            <a:endParaRPr lang="it-IT" sz="2400" dirty="0">
              <a:solidFill>
                <a:srgbClr val="005288"/>
              </a:solidFill>
            </a:endParaRPr>
          </a:p>
          <a:p>
            <a:endParaRPr lang="it-IT" sz="2400" dirty="0">
              <a:solidFill>
                <a:srgbClr val="005288"/>
              </a:solidFill>
            </a:endParaRPr>
          </a:p>
          <a:p>
            <a:r>
              <a:rPr lang="it-IT" sz="2400" dirty="0">
                <a:solidFill>
                  <a:srgbClr val="00B0F0"/>
                </a:solidFill>
              </a:rPr>
              <a:t>«Mettere </a:t>
            </a:r>
            <a:r>
              <a:rPr lang="it-IT" sz="2400" dirty="0" smtClean="0">
                <a:solidFill>
                  <a:srgbClr val="00B0F0"/>
                </a:solidFill>
              </a:rPr>
              <a:t>i</a:t>
            </a:r>
            <a:r>
              <a:rPr lang="it-IT" sz="2400" dirty="0" smtClean="0">
                <a:solidFill>
                  <a:srgbClr val="00B0F0"/>
                </a:solidFill>
              </a:rPr>
              <a:t>l</a:t>
            </a:r>
            <a:r>
              <a:rPr lang="it-IT" sz="2400" dirty="0" smtClean="0">
                <a:solidFill>
                  <a:srgbClr val="00B0F0"/>
                </a:solidFill>
              </a:rPr>
              <a:t> </a:t>
            </a:r>
            <a:r>
              <a:rPr lang="it-IT" sz="2400" dirty="0">
                <a:solidFill>
                  <a:srgbClr val="00B0F0"/>
                </a:solidFill>
              </a:rPr>
              <a:t>sole in una scatola»</a:t>
            </a:r>
            <a:r>
              <a:rPr lang="it-IT" sz="2400" dirty="0">
                <a:solidFill>
                  <a:srgbClr val="005288"/>
                </a:solidFill>
              </a:rPr>
              <a:t>: </a:t>
            </a:r>
            <a:r>
              <a:rPr lang="it-IT" sz="2400" dirty="0">
                <a:solidFill>
                  <a:srgbClr val="00B0F0"/>
                </a:solidFill>
              </a:rPr>
              <a:t>gas</a:t>
            </a:r>
            <a:r>
              <a:rPr lang="it-IT" sz="2400" dirty="0">
                <a:solidFill>
                  <a:srgbClr val="005288"/>
                </a:solidFill>
              </a:rPr>
              <a:t> di idrogeno scaldato fino a 100milioni di gradi che </a:t>
            </a:r>
            <a:r>
              <a:rPr lang="it-IT" sz="2400" dirty="0">
                <a:solidFill>
                  <a:srgbClr val="00B0F0"/>
                </a:solidFill>
              </a:rPr>
              <a:t>passa allo stato di plasma</a:t>
            </a:r>
            <a:r>
              <a:rPr lang="it-IT" sz="2400" dirty="0">
                <a:solidFill>
                  <a:srgbClr val="005288"/>
                </a:solidFill>
              </a:rPr>
              <a:t> (quarto stato della materia) e </a:t>
            </a:r>
            <a:r>
              <a:rPr lang="it-IT" sz="2400" dirty="0">
                <a:solidFill>
                  <a:srgbClr val="00B0F0"/>
                </a:solidFill>
              </a:rPr>
              <a:t>controllato da enormi magneti permette agli atomi di fondersi </a:t>
            </a:r>
            <a:r>
              <a:rPr lang="it-IT" sz="2400" dirty="0">
                <a:solidFill>
                  <a:srgbClr val="005288"/>
                </a:solidFill>
              </a:rPr>
              <a:t>e liberare energia.</a:t>
            </a:r>
          </a:p>
          <a:p>
            <a:endParaRPr lang="it-IT" sz="2400" dirty="0">
              <a:solidFill>
                <a:srgbClr val="005288"/>
              </a:solidFill>
            </a:endParaRPr>
          </a:p>
          <a:p>
            <a:r>
              <a:rPr lang="it-IT" sz="2400" dirty="0">
                <a:solidFill>
                  <a:srgbClr val="005288"/>
                </a:solidFill>
              </a:rPr>
              <a:t>Accensione prevista nel 2025.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8DAB5EA-024F-48C6-8C86-E7DF421740A3}"/>
              </a:ext>
            </a:extLst>
          </p:cNvPr>
          <p:cNvSpPr txBox="1"/>
          <p:nvPr/>
        </p:nvSpPr>
        <p:spPr>
          <a:xfrm>
            <a:off x="671119" y="973123"/>
            <a:ext cx="9773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5288"/>
                </a:solidFill>
              </a:rPr>
              <a:t>Progetto </a:t>
            </a:r>
            <a:r>
              <a:rPr lang="it-IT" sz="2800" b="1" dirty="0">
                <a:solidFill>
                  <a:srgbClr val="005288"/>
                </a:solidFill>
              </a:rPr>
              <a:t>Iter</a:t>
            </a:r>
            <a:r>
              <a:rPr lang="it-IT" sz="2800" dirty="0">
                <a:solidFill>
                  <a:srgbClr val="005288"/>
                </a:solidFill>
              </a:rPr>
              <a:t> (International </a:t>
            </a:r>
            <a:r>
              <a:rPr lang="it-IT" sz="2800" dirty="0" err="1">
                <a:solidFill>
                  <a:srgbClr val="005288"/>
                </a:solidFill>
              </a:rPr>
              <a:t>Thermonuclear</a:t>
            </a:r>
            <a:r>
              <a:rPr lang="it-IT" sz="2800" dirty="0">
                <a:solidFill>
                  <a:srgbClr val="005288"/>
                </a:solidFill>
              </a:rPr>
              <a:t> </a:t>
            </a:r>
            <a:r>
              <a:rPr lang="it-IT" sz="2800" dirty="0" err="1">
                <a:solidFill>
                  <a:srgbClr val="005288"/>
                </a:solidFill>
              </a:rPr>
              <a:t>Experimental</a:t>
            </a:r>
            <a:r>
              <a:rPr lang="it-IT" sz="2800" dirty="0">
                <a:solidFill>
                  <a:srgbClr val="005288"/>
                </a:solidFill>
              </a:rPr>
              <a:t> </a:t>
            </a:r>
            <a:r>
              <a:rPr lang="it-IT" sz="2800" dirty="0" err="1">
                <a:solidFill>
                  <a:srgbClr val="005288"/>
                </a:solidFill>
              </a:rPr>
              <a:t>Reactor</a:t>
            </a:r>
            <a:r>
              <a:rPr lang="it-IT" sz="2800" dirty="0">
                <a:solidFill>
                  <a:srgbClr val="005288"/>
                </a:solidFill>
              </a:rPr>
              <a:t>)</a:t>
            </a:r>
          </a:p>
        </p:txBody>
      </p:sp>
      <p:pic>
        <p:nvPicPr>
          <p:cNvPr id="10" name="Immagine 9" descr="Immagine che contiene interni, tavolo, largo, metallo&#10;&#10;Descrizione generata automaticamente">
            <a:extLst>
              <a:ext uri="{FF2B5EF4-FFF2-40B4-BE49-F238E27FC236}">
                <a16:creationId xmlns:a16="http://schemas.microsoft.com/office/drawing/2014/main" xmlns="" id="{5E5B4F97-65A2-470F-8F04-8867BB024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41" y="2468986"/>
            <a:ext cx="4183310" cy="27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82A0B06-CE39-46B1-824C-7A21EC9D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90554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Acqua e conseguenze climatiche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ACC262F-46AB-44B6-B4DA-39EE6D62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3DD250B-EEE3-463D-9DD9-38F643EF91C5}"/>
              </a:ext>
            </a:extLst>
          </p:cNvPr>
          <p:cNvSpPr txBox="1"/>
          <p:nvPr/>
        </p:nvSpPr>
        <p:spPr>
          <a:xfrm>
            <a:off x="4724400" y="327023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«I cambiamenti climatici con l’estremizzazione degli eventi atmosferici e l’urbanizzazione scellerata del territorio rendono </a:t>
            </a:r>
            <a:r>
              <a:rPr lang="it-IT" sz="2400" dirty="0">
                <a:solidFill>
                  <a:srgbClr val="00B0F0"/>
                </a:solidFill>
              </a:rPr>
              <a:t>l’Italia il Paese europeo più esposto ai rischi idrogeologici </a:t>
            </a:r>
            <a:r>
              <a:rPr lang="it-IT" sz="2400" dirty="0">
                <a:solidFill>
                  <a:srgbClr val="005288"/>
                </a:solidFill>
              </a:rPr>
              <a:t>e mettono a dura prova il sistema di difesa idraulico.»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C5B2FBA-CCAA-4762-AE7E-B9C2BCE194E4}"/>
              </a:ext>
            </a:extLst>
          </p:cNvPr>
          <p:cNvSpPr txBox="1"/>
          <p:nvPr/>
        </p:nvSpPr>
        <p:spPr>
          <a:xfrm>
            <a:off x="4724400" y="1279446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5288"/>
                </a:solidFill>
              </a:rPr>
              <a:t>«Gli scenari indicano che il nostro Paese potrebbe subire </a:t>
            </a:r>
            <a:r>
              <a:rPr lang="it-IT" sz="2400" dirty="0">
                <a:solidFill>
                  <a:srgbClr val="00B0F0"/>
                </a:solidFill>
              </a:rPr>
              <a:t>la maggiore perdita di valore dei terreni agricoli nel continente</a:t>
            </a:r>
            <a:r>
              <a:rPr lang="it-IT" sz="2400" dirty="0">
                <a:solidFill>
                  <a:srgbClr val="005288"/>
                </a:solidFill>
              </a:rPr>
              <a:t>, fra il 34% e il 60%, cioè dai 58 ai 120 miliardi entro il 2100.»</a:t>
            </a:r>
          </a:p>
        </p:txBody>
      </p:sp>
      <p:pic>
        <p:nvPicPr>
          <p:cNvPr id="8" name="Immagine 7" descr="Immagine che contiene esterni, acqua, spiaggia, albero&#10;&#10;Descrizione generata automaticamente">
            <a:extLst>
              <a:ext uri="{FF2B5EF4-FFF2-40B4-BE49-F238E27FC236}">
                <a16:creationId xmlns:a16="http://schemas.microsoft.com/office/drawing/2014/main" xmlns="" id="{D2A31E83-4691-4A68-9BBC-1D1EF0603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" y="1758970"/>
            <a:ext cx="4453410" cy="334006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994BB5AD-AB69-4B8C-BF82-4FBB3279D440}"/>
              </a:ext>
            </a:extLst>
          </p:cNvPr>
          <p:cNvSpPr txBox="1"/>
          <p:nvPr/>
        </p:nvSpPr>
        <p:spPr>
          <a:xfrm>
            <a:off x="4724400" y="5915025"/>
            <a:ext cx="66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5288"/>
                </a:solidFill>
              </a:rPr>
              <a:t>Fonte: intervista a Francesco Vincenzi, Corriere della sera, 6-11-2019</a:t>
            </a:r>
          </a:p>
        </p:txBody>
      </p:sp>
    </p:spTree>
    <p:extLst>
      <p:ext uri="{BB962C8B-B14F-4D97-AF65-F5344CB8AC3E}">
        <p14:creationId xmlns:p14="http://schemas.microsoft.com/office/powerpoint/2010/main" val="119954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21408C-95BE-4C5C-B03E-B08F18F50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23980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Acqua: prevenzione e 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256A880-1486-41B7-8115-91B640EA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4E1BAAE7-673C-478D-85A4-D4FBEF412899}"/>
              </a:ext>
            </a:extLst>
          </p:cNvPr>
          <p:cNvSpPr txBox="1"/>
          <p:nvPr/>
        </p:nvSpPr>
        <p:spPr>
          <a:xfrm>
            <a:off x="632389" y="1099718"/>
            <a:ext cx="77083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5288"/>
                </a:solidFill>
              </a:rPr>
              <a:t>Uscire dalla logica del breve periodo e dell’emergenza.</a:t>
            </a:r>
          </a:p>
          <a:p>
            <a:endParaRPr lang="it-IT" sz="2800" dirty="0">
              <a:solidFill>
                <a:srgbClr val="005288"/>
              </a:solidFill>
            </a:endParaRPr>
          </a:p>
          <a:p>
            <a:r>
              <a:rPr lang="it-IT" sz="2800" dirty="0">
                <a:solidFill>
                  <a:srgbClr val="005288"/>
                </a:solidFill>
              </a:rPr>
              <a:t>Agire in prevenzione, risparmiando e creando sicurezza.</a:t>
            </a:r>
          </a:p>
          <a:p>
            <a:endParaRPr lang="it-IT" sz="2800" dirty="0">
              <a:solidFill>
                <a:srgbClr val="005288"/>
              </a:solidFill>
            </a:endParaRPr>
          </a:p>
          <a:p>
            <a:r>
              <a:rPr lang="it-IT" sz="2800" dirty="0">
                <a:solidFill>
                  <a:srgbClr val="005288"/>
                </a:solidFill>
              </a:rPr>
              <a:t>Investire sulle infrastrutture per razionalizzare l’uso dell’acqua (Patto per l’acqua).</a:t>
            </a:r>
          </a:p>
          <a:p>
            <a:endParaRPr lang="it-IT" sz="2800" dirty="0">
              <a:solidFill>
                <a:srgbClr val="005288"/>
              </a:solidFill>
            </a:endParaRPr>
          </a:p>
          <a:p>
            <a:r>
              <a:rPr lang="it-IT" sz="2800" dirty="0">
                <a:solidFill>
                  <a:srgbClr val="00B0F0"/>
                </a:solidFill>
              </a:rPr>
              <a:t>Waste-to-water</a:t>
            </a:r>
            <a:r>
              <a:rPr lang="it-IT" sz="2800" dirty="0">
                <a:solidFill>
                  <a:srgbClr val="005288"/>
                </a:solidFill>
              </a:rPr>
              <a:t>: possibilità di trattare i rifiuti producendo acqua utilizzabile per l’irrigazione e per il consumo umano.</a:t>
            </a:r>
          </a:p>
        </p:txBody>
      </p:sp>
      <p:pic>
        <p:nvPicPr>
          <p:cNvPr id="7" name="Immagine 6" descr="Immagine che contiene sedendo, bottiglia, palla, vaso&#10;&#10;Descrizione generata automaticamente">
            <a:extLst>
              <a:ext uri="{FF2B5EF4-FFF2-40B4-BE49-F238E27FC236}">
                <a16:creationId xmlns:a16="http://schemas.microsoft.com/office/drawing/2014/main" xmlns="" id="{FBF2907F-FBA8-4E62-A25C-FA2266ED4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0" y="1099718"/>
            <a:ext cx="4007091" cy="48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4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6D8F25-5BE1-46E1-9426-EF59219FA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50967"/>
            <a:ext cx="9458325" cy="485620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latin typeface="+mn-lt"/>
              </a:rPr>
              <a:t>Rifiuti, tra vizi e virtù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EB67EAD9-5C73-464D-8FCD-F05DD188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BBAB-2663-4161-80A4-EB99D1333A82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EAE081B-724A-46FF-A649-9C1103936A9B}"/>
              </a:ext>
            </a:extLst>
          </p:cNvPr>
          <p:cNvSpPr txBox="1"/>
          <p:nvPr/>
        </p:nvSpPr>
        <p:spPr>
          <a:xfrm>
            <a:off x="657225" y="877464"/>
            <a:ext cx="107156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In Europa il 60% degli scarti finisce nelle discariche o negli inceneritori, solo il 40% viene riciclato o riutilizzato.</a:t>
            </a:r>
          </a:p>
          <a:p>
            <a:endParaRPr lang="it-IT" sz="800" dirty="0">
              <a:solidFill>
                <a:srgbClr val="005288"/>
              </a:solidFill>
            </a:endParaRPr>
          </a:p>
          <a:p>
            <a:pPr algn="ctr"/>
            <a:r>
              <a:rPr lang="it-IT" sz="3200" dirty="0">
                <a:solidFill>
                  <a:srgbClr val="005288"/>
                </a:solidFill>
              </a:rPr>
              <a:t>E in Italia?</a:t>
            </a:r>
          </a:p>
          <a:p>
            <a:endParaRPr lang="it-IT" sz="2400" dirty="0">
              <a:solidFill>
                <a:srgbClr val="005288"/>
              </a:solidFill>
            </a:endParaRPr>
          </a:p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294EBA8-A5C3-4C22-8D25-CC87B9D5D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8" y="2368372"/>
            <a:ext cx="6786452" cy="26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119E3E1-680A-4C55-9E09-7F34BC4051F5}"/>
              </a:ext>
            </a:extLst>
          </p:cNvPr>
          <p:cNvSpPr txBox="1"/>
          <p:nvPr/>
        </p:nvSpPr>
        <p:spPr>
          <a:xfrm>
            <a:off x="7858125" y="2526557"/>
            <a:ext cx="3676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5288"/>
                </a:solidFill>
              </a:rPr>
              <a:t>Oggi l'Italia sta immettendo sul mercato del riciclo 105 milioni di tonnellate di materiali su un totale di 170 milioni di tonnellate di rifiuti, fra speciali e urbani.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10A1D06-3194-41E3-A7C3-18F4FA35FCC0}"/>
              </a:ext>
            </a:extLst>
          </p:cNvPr>
          <p:cNvSpPr txBox="1"/>
          <p:nvPr/>
        </p:nvSpPr>
        <p:spPr>
          <a:xfrm>
            <a:off x="781050" y="5268734"/>
            <a:ext cx="1059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B0F0"/>
                </a:solidFill>
              </a:rPr>
              <a:t>Waste-to-</a:t>
            </a:r>
            <a:r>
              <a:rPr lang="it-IT" sz="2400" dirty="0" err="1">
                <a:solidFill>
                  <a:srgbClr val="00B0F0"/>
                </a:solidFill>
              </a:rPr>
              <a:t>fuel</a:t>
            </a:r>
            <a:r>
              <a:rPr lang="it-IT" sz="2400" dirty="0">
                <a:solidFill>
                  <a:srgbClr val="005288"/>
                </a:solidFill>
              </a:rPr>
              <a:t>: nuova vita per i rifiuti. A Gela impianto pilota per produrre </a:t>
            </a:r>
            <a:r>
              <a:rPr lang="it-IT" sz="2400" dirty="0">
                <a:solidFill>
                  <a:srgbClr val="00B0F0"/>
                </a:solidFill>
              </a:rPr>
              <a:t>biocarburanti dai rifiuti urbani </a:t>
            </a:r>
            <a:r>
              <a:rPr lang="it-IT" sz="2400" dirty="0">
                <a:solidFill>
                  <a:srgbClr val="005288"/>
                </a:solidFill>
              </a:rPr>
              <a:t>(</a:t>
            </a:r>
            <a:r>
              <a:rPr lang="it-IT" sz="2400" dirty="0" err="1">
                <a:solidFill>
                  <a:srgbClr val="005288"/>
                </a:solidFill>
              </a:rPr>
              <a:t>Forsu</a:t>
            </a:r>
            <a:r>
              <a:rPr lang="it-IT" sz="2400" dirty="0">
                <a:solidFill>
                  <a:srgbClr val="005288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05346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721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Cambria</vt:lpstr>
      <vt:lpstr>Trebuchet MS</vt:lpstr>
      <vt:lpstr>Tema di Office</vt:lpstr>
      <vt:lpstr>Presentazione standard di PowerPoint</vt:lpstr>
      <vt:lpstr>I fronti aperti  del cambiamento</vt:lpstr>
      <vt:lpstr>Energia, problemi aperti</vt:lpstr>
      <vt:lpstr>Decarbonizzazione, un cammino lungo</vt:lpstr>
      <vt:lpstr>Produrre energia senza inquinamento</vt:lpstr>
      <vt:lpstr>Avanguardie energetiche</vt:lpstr>
      <vt:lpstr>Acqua e conseguenze climatiche</vt:lpstr>
      <vt:lpstr>Acqua: prevenzione e azione</vt:lpstr>
      <vt:lpstr>Rifiuti, tra vizi e virtù</vt:lpstr>
      <vt:lpstr>Da problema a risorsa</vt:lpstr>
      <vt:lpstr>Welfare al centro della circolarità</vt:lpstr>
      <vt:lpstr>Infrastructure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Pitzanti Gianmarco</dc:creator>
  <cp:lastModifiedBy>Paola Venanzi</cp:lastModifiedBy>
  <cp:revision>18</cp:revision>
  <cp:lastPrinted>2019-11-07T14:53:31Z</cp:lastPrinted>
  <dcterms:created xsi:type="dcterms:W3CDTF">2019-11-06T14:17:55Z</dcterms:created>
  <dcterms:modified xsi:type="dcterms:W3CDTF">2019-11-07T17:33:42Z</dcterms:modified>
</cp:coreProperties>
</file>