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0" r:id="rId4"/>
  </p:sldMasterIdLst>
  <p:notesMasterIdLst>
    <p:notesMasterId r:id="rId13"/>
  </p:notesMasterIdLst>
  <p:handoutMasterIdLst>
    <p:handoutMasterId r:id="rId14"/>
  </p:handoutMasterIdLst>
  <p:sldIdLst>
    <p:sldId id="344" r:id="rId5"/>
    <p:sldId id="355" r:id="rId6"/>
    <p:sldId id="354" r:id="rId7"/>
    <p:sldId id="339" r:id="rId8"/>
    <p:sldId id="313" r:id="rId9"/>
    <p:sldId id="347" r:id="rId10"/>
    <p:sldId id="350" r:id="rId11"/>
    <p:sldId id="346" r:id="rId1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548"/>
    <a:srgbClr val="2DB16C"/>
    <a:srgbClr val="38CC7E"/>
    <a:srgbClr val="ACD433"/>
    <a:srgbClr val="005F93"/>
    <a:srgbClr val="335F5E"/>
    <a:srgbClr val="265C5A"/>
    <a:srgbClr val="1272A2"/>
    <a:srgbClr val="206693"/>
    <a:srgbClr val="236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74" d="100"/>
          <a:sy n="74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Enti Associati ad </a:t>
            </a:r>
            <a:r>
              <a:rPr lang="it-IT" sz="2000" dirty="0" err="1"/>
              <a:t>Emapi</a:t>
            </a:r>
            <a:r>
              <a:rPr lang="it-IT" sz="2000" dirty="0"/>
              <a:t> dal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Enti Associati ad Emapi dal 2007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BF-4577-A63D-CA106C7EE5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5BF-4577-A63D-CA106C7EE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5BF-4577-A63D-CA106C7EE5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BF-4577-A63D-CA106C7EE5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5BF-4577-A63D-CA106C7EE59F}"/>
              </c:ext>
            </c:extLst>
          </c:dPt>
          <c:dLbls>
            <c:dLbl>
              <c:idx val="0"/>
              <c:layout>
                <c:manualLayout>
                  <c:x val="-0.18153801272474623"/>
                  <c:y val="7.78505529221381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DCAD73-45C5-46D0-BE98-96585508BC9D}" type="CATEGORYNAME">
                      <a:rPr lang="it-IT"/>
                      <a:pPr>
                        <a:defRPr/>
                      </a:pPr>
                      <a:t>[NOME CATEGORIA]</a:t>
                    </a:fld>
                    <a:r>
                      <a:rPr lang="it-IT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3408642037943"/>
                      <c:h val="0.146698481886793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BF-4577-A63D-CA106C7EE5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4A9321-15CD-452D-B976-F1F3D20DB399}" type="CATEGORYNAME">
                      <a:rPr lang="it-IT"/>
                      <a:pPr/>
                      <a:t>[NOME CATEGORIA]</a:t>
                    </a:fld>
                    <a:r>
                      <a:rPr lang="it-IT" baseline="0"/>
                      <a:t>
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BF-4577-A63D-CA106C7EE59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EABB99-F5EA-4081-8F3F-DE11E816D0FE}" type="CATEGORYNAME">
                      <a:rPr lang="en-US"/>
                      <a:pPr>
                        <a:defRPr/>
                      </a:pPr>
                      <a:t>[NOME CATEGORIA]</a:t>
                    </a:fld>
                    <a:r>
                      <a:rPr lang="en-US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586396836735105E-2"/>
                      <c:h val="0.10453956310217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BF-4577-A63D-CA106C7EE5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6A5173-F557-46B9-AC2F-2A9830A8F997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BF-4577-A63D-CA106C7EE59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FC26B4-922F-43AB-8579-FF265D0A7F6F}" type="CATEGORYNAME">
                      <a:rPr lang="it-IT"/>
                      <a:pPr>
                        <a:defRPr/>
                      </a:pPr>
                      <a:t>[NOME CATEGORIA]</a:t>
                    </a:fld>
                    <a:r>
                      <a:rPr lang="it-IT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2165721733869"/>
                      <c:h val="0.154496062426488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BF-4577-A63D-CA106C7E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2007 Cassa Geometri, EPPI,ENPAP,ENPAPI,Cassa Forense</c:v>
                </c:pt>
                <c:pt idx="1">
                  <c:v>2008-2010 EPAP,ENPAB,ENPACL,Cassa Notariato</c:v>
                </c:pt>
                <c:pt idx="2">
                  <c:v>2011-2015 ENPAF</c:v>
                </c:pt>
                <c:pt idx="3">
                  <c:v>2016-2020 ENPAM,Cassa Forense</c:v>
                </c:pt>
                <c:pt idx="4">
                  <c:v>2021-2023 CDC,ENASARCO,ENPAV,Cassa Ragionieri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F-4577-A63D-CA106C7EE5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94043385658925E-2"/>
          <c:y val="7.3161067044948139E-2"/>
          <c:w val="0.91032820974388651"/>
          <c:h val="0.81215149566275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iscritti totali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Foglio1!$B$2:$B$17</c:f>
              <c:numCache>
                <c:formatCode>#,##0</c:formatCode>
                <c:ptCount val="16"/>
                <c:pt idx="0">
                  <c:v>115000</c:v>
                </c:pt>
                <c:pt idx="1">
                  <c:v>160000</c:v>
                </c:pt>
                <c:pt idx="2">
                  <c:v>166000</c:v>
                </c:pt>
                <c:pt idx="3">
                  <c:v>145000</c:v>
                </c:pt>
                <c:pt idx="4">
                  <c:v>165000</c:v>
                </c:pt>
                <c:pt idx="5">
                  <c:v>173000</c:v>
                </c:pt>
                <c:pt idx="6">
                  <c:v>175000</c:v>
                </c:pt>
                <c:pt idx="7">
                  <c:v>225000</c:v>
                </c:pt>
                <c:pt idx="8">
                  <c:v>235000</c:v>
                </c:pt>
                <c:pt idx="9">
                  <c:v>730000</c:v>
                </c:pt>
                <c:pt idx="10">
                  <c:v>750000</c:v>
                </c:pt>
                <c:pt idx="11">
                  <c:v>850000</c:v>
                </c:pt>
                <c:pt idx="12">
                  <c:v>920000</c:v>
                </c:pt>
                <c:pt idx="13">
                  <c:v>1000000</c:v>
                </c:pt>
                <c:pt idx="14">
                  <c:v>1050000</c:v>
                </c:pt>
                <c:pt idx="15">
                  <c:v>1300000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8-46FE-86B5-B3DF9D6FE97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Numero totale coperture attive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Foglio1!$C$2:$C$17</c:f>
              <c:numCache>
                <c:formatCode>#,##0</c:formatCode>
                <c:ptCount val="16"/>
                <c:pt idx="0">
                  <c:v>115266</c:v>
                </c:pt>
                <c:pt idx="1">
                  <c:v>171600</c:v>
                </c:pt>
                <c:pt idx="2">
                  <c:v>178066</c:v>
                </c:pt>
                <c:pt idx="3">
                  <c:v>148992</c:v>
                </c:pt>
                <c:pt idx="4">
                  <c:v>176144</c:v>
                </c:pt>
                <c:pt idx="5">
                  <c:v>301913</c:v>
                </c:pt>
                <c:pt idx="6">
                  <c:v>345909</c:v>
                </c:pt>
                <c:pt idx="7">
                  <c:v>250458</c:v>
                </c:pt>
                <c:pt idx="8">
                  <c:v>185056</c:v>
                </c:pt>
                <c:pt idx="9">
                  <c:v>808194</c:v>
                </c:pt>
                <c:pt idx="10">
                  <c:v>1029755</c:v>
                </c:pt>
                <c:pt idx="11">
                  <c:v>1063462</c:v>
                </c:pt>
                <c:pt idx="12">
                  <c:v>1091184</c:v>
                </c:pt>
                <c:pt idx="13">
                  <c:v>1349578</c:v>
                </c:pt>
                <c:pt idx="14">
                  <c:v>1626115</c:v>
                </c:pt>
                <c:pt idx="15">
                  <c:v>1976196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8-46FE-86B5-B3DF9D6FE9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8977264"/>
        <c:axId val="968976904"/>
      </c:barChart>
      <c:catAx>
        <c:axId val="96897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8976904"/>
        <c:crosses val="autoZero"/>
        <c:auto val="1"/>
        <c:lblAlgn val="ctr"/>
        <c:lblOffset val="100"/>
        <c:noMultiLvlLbl val="0"/>
      </c:catAx>
      <c:valAx>
        <c:axId val="9689769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6897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0671953555617584"/>
          <c:y val="0.93081362857888328"/>
          <c:w val="0.78539533220231383"/>
          <c:h val="6.9186371421116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pPr rtl="0"/>
            <a:fld id="{DEBA9814-F617-45B8-A3BD-849CEE487018}" type="datetime1">
              <a:rPr lang="it-IT" smtClean="0"/>
              <a:t>04/04/2023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2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pPr rtl="0"/>
            <a:fld id="{F92B469E-915C-4C12-AE92-0A5825963432}" type="datetime1">
              <a:rPr lang="it-IT" noProof="0" smtClean="0"/>
              <a:t>04/04/2023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2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5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6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48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00EEB-8338-48D7-8EE8-EE0082EF760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2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180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27685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317633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942403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00442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27392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320553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77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7602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356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9925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67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955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626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0738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959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158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207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3A088AC-57BC-4885-B8B7-4760EBE1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29" y="199410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7723A2B-89A9-4A91-889E-6416962A8B94}"/>
              </a:ext>
            </a:extLst>
          </p:cNvPr>
          <p:cNvSpPr/>
          <p:nvPr/>
        </p:nvSpPr>
        <p:spPr>
          <a:xfrm>
            <a:off x="8089490" y="1151332"/>
            <a:ext cx="5380956" cy="114033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CBADCE-15C6-F3D6-6281-B144D0E7B390}"/>
              </a:ext>
            </a:extLst>
          </p:cNvPr>
          <p:cNvSpPr txBox="1"/>
          <p:nvPr/>
        </p:nvSpPr>
        <p:spPr>
          <a:xfrm>
            <a:off x="1090301" y="2447617"/>
            <a:ext cx="93697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EMAPI nasce nel 2007 inizialmente come luogo di studio e approfondimento delle tematiche assistenziali riguardanti gli iscritti alle Casse e poi è diventato strumento operativo per erogare tutele e prestazioni assistenziali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1A2E32-51FD-B610-67E9-FD10C28F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7" y="173371"/>
            <a:ext cx="3222879" cy="7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B3BF623-CAEC-A824-188F-59BC3DE92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8723"/>
              </p:ext>
            </p:extLst>
          </p:nvPr>
        </p:nvGraphicFramePr>
        <p:xfrm>
          <a:off x="685800" y="905069"/>
          <a:ext cx="10958804" cy="488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FF0E59-6AD0-0ECC-BAFD-0C2947B1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470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E1FBE41-971B-902C-7DA4-24FC328A8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007692"/>
              </p:ext>
            </p:extLst>
          </p:nvPr>
        </p:nvGraphicFramePr>
        <p:xfrm>
          <a:off x="685800" y="787940"/>
          <a:ext cx="9092682" cy="553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85C479-4AEA-D774-CD9C-AF101E3A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F1F425-23D8-60F6-4EAD-8B6D79DD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4" y="16213"/>
            <a:ext cx="2436465" cy="5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3A088AC-57BC-4885-B8B7-4760EBE1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29" y="199410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283B6F-F40D-EA29-725F-408D4326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sz="1800" noProof="0" smtClean="0"/>
              <a:t>4</a:t>
            </a:fld>
            <a:endParaRPr lang="it-IT" sz="1800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1F6BF9F-7952-4E12-BE96-095300D0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09" y="129476"/>
            <a:ext cx="2310411" cy="507833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7723A2B-89A9-4A91-889E-6416962A8B94}"/>
              </a:ext>
            </a:extLst>
          </p:cNvPr>
          <p:cNvSpPr/>
          <p:nvPr/>
        </p:nvSpPr>
        <p:spPr>
          <a:xfrm>
            <a:off x="8089490" y="1151332"/>
            <a:ext cx="5380956" cy="114033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5A43AD8-5FDF-1788-D6B3-A6743E3EEDA2}"/>
              </a:ext>
            </a:extLst>
          </p:cNvPr>
          <p:cNvSpPr/>
          <p:nvPr/>
        </p:nvSpPr>
        <p:spPr>
          <a:xfrm>
            <a:off x="915890" y="2486909"/>
            <a:ext cx="2750327" cy="2007270"/>
          </a:xfrm>
          <a:prstGeom prst="ellipse">
            <a:avLst/>
          </a:prstGeom>
          <a:solidFill>
            <a:srgbClr val="ACD433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it-IT" dirty="0"/>
              <a:t>  </a:t>
            </a:r>
            <a:r>
              <a:rPr lang="it-IT" sz="1600" dirty="0"/>
              <a:t> </a:t>
            </a:r>
            <a:r>
              <a:rPr lang="it-IT" sz="2000" i="1" dirty="0"/>
              <a:t>4</a:t>
            </a:r>
          </a:p>
          <a:p>
            <a:pPr algn="ctr"/>
            <a:r>
              <a:rPr lang="it-IT" sz="2000" i="1" dirty="0"/>
              <a:t>COPERTURE PER </a:t>
            </a:r>
          </a:p>
          <a:p>
            <a:pPr algn="ctr"/>
            <a:r>
              <a:rPr lang="it-IT" sz="2000" i="1" dirty="0"/>
              <a:t>16 DIPENDENTI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3703E-AC41-F790-1D9F-5208E6E3E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218" y="895984"/>
            <a:ext cx="6149474" cy="48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3A088AC-57BC-4885-B8B7-4760EBE1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29" y="199410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C5F22-B5E0-449C-9D47-532A0A2E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sz="1800" noProof="0" smtClean="0"/>
              <a:t>5</a:t>
            </a:fld>
            <a:endParaRPr lang="it-IT" sz="1800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1F6BF9F-7952-4E12-BE96-095300D0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0" y="129476"/>
            <a:ext cx="2436468" cy="53554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7723A2B-89A9-4A91-889E-6416962A8B94}"/>
              </a:ext>
            </a:extLst>
          </p:cNvPr>
          <p:cNvSpPr/>
          <p:nvPr/>
        </p:nvSpPr>
        <p:spPr>
          <a:xfrm>
            <a:off x="8089490" y="1151332"/>
            <a:ext cx="5380956" cy="114033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BDD093C-08AE-41D1-BFC3-F8F3EF4CF041}"/>
              </a:ext>
            </a:extLst>
          </p:cNvPr>
          <p:cNvSpPr/>
          <p:nvPr/>
        </p:nvSpPr>
        <p:spPr>
          <a:xfrm>
            <a:off x="11244234" y="4440520"/>
            <a:ext cx="1650041" cy="8990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5B80F4-A4A0-4FD8-9F74-F70E2AD9447A}"/>
              </a:ext>
            </a:extLst>
          </p:cNvPr>
          <p:cNvSpPr/>
          <p:nvPr/>
        </p:nvSpPr>
        <p:spPr>
          <a:xfrm>
            <a:off x="13728873" y="3932716"/>
            <a:ext cx="1893740" cy="5975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F572B93-15D6-4950-8CEC-236676C60236}"/>
              </a:ext>
            </a:extLst>
          </p:cNvPr>
          <p:cNvGrpSpPr/>
          <p:nvPr/>
        </p:nvGrpSpPr>
        <p:grpSpPr>
          <a:xfrm>
            <a:off x="3411793" y="1103978"/>
            <a:ext cx="7343692" cy="4650045"/>
            <a:chOff x="875427" y="1452789"/>
            <a:chExt cx="9318969" cy="4650045"/>
          </a:xfrm>
        </p:grpSpPr>
        <p:sp>
          <p:nvSpPr>
            <p:cNvPr id="23" name="Ovale 4">
              <a:extLst>
                <a:ext uri="{FF2B5EF4-FFF2-40B4-BE49-F238E27FC236}">
                  <a16:creationId xmlns:a16="http://schemas.microsoft.com/office/drawing/2014/main" id="{947D543A-1794-423D-8905-61EB95452AC8}"/>
                </a:ext>
              </a:extLst>
            </p:cNvPr>
            <p:cNvSpPr txBox="1"/>
            <p:nvPr/>
          </p:nvSpPr>
          <p:spPr>
            <a:xfrm rot="20985575">
              <a:off x="875427" y="2629475"/>
              <a:ext cx="2187032" cy="2657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it-I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92125136-FC4F-4E17-BF1F-B992E1F36036}"/>
                </a:ext>
              </a:extLst>
            </p:cNvPr>
            <p:cNvSpPr txBox="1"/>
            <p:nvPr/>
          </p:nvSpPr>
          <p:spPr>
            <a:xfrm>
              <a:off x="3295586" y="1452789"/>
              <a:ext cx="6898810" cy="4650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b="1" i="1" dirty="0"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endParaRPr>
            </a:p>
          </p:txBody>
        </p:sp>
      </p:grpSp>
      <p:sp>
        <p:nvSpPr>
          <p:cNvPr id="3" name="Ovale 4">
            <a:extLst>
              <a:ext uri="{FF2B5EF4-FFF2-40B4-BE49-F238E27FC236}">
                <a16:creationId xmlns:a16="http://schemas.microsoft.com/office/drawing/2014/main" id="{32CD7E89-B4DF-7739-97FE-E73276D088CD}"/>
              </a:ext>
            </a:extLst>
          </p:cNvPr>
          <p:cNvSpPr txBox="1"/>
          <p:nvPr/>
        </p:nvSpPr>
        <p:spPr>
          <a:xfrm>
            <a:off x="352178" y="1878630"/>
            <a:ext cx="2419797" cy="31918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it-IT" sz="2800" b="1" u="sng" dirty="0">
                <a:ln w="0"/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I VANTAGGI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D764C5-00F3-CD7C-3675-6E6E61C2B405}"/>
              </a:ext>
            </a:extLst>
          </p:cNvPr>
          <p:cNvSpPr txBox="1"/>
          <p:nvPr/>
        </p:nvSpPr>
        <p:spPr>
          <a:xfrm>
            <a:off x="3029283" y="1270056"/>
            <a:ext cx="8214951" cy="491953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FATTORE MUTUALISTICO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E COMPENSATIVO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DATA GOVERNANCE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PER MIGLIORARE LE COPERTURE EROGATE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RIEQUILIBRIO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DELLA DISPARITÀ CONTRATTUALE:     </a:t>
            </a: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  <a:sym typeface="Wingdings" panose="05000000000000000000" pitchFamily="2" charset="2"/>
              </a:rPr>
              <a:t></a:t>
            </a: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    1) Consulenti dedicati</a:t>
            </a:r>
          </a:p>
          <a:p>
            <a:pPr lvl="1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					                    2) Medico legale</a:t>
            </a: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MIGLIORI CONDIZIONI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IN RAPPORTO QUALITÀ/PREZZO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SEMPLIFICAZIONE</a:t>
            </a:r>
            <a:b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DELLA GESTIONE AMMINISTRATIVA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000" b="1" i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000" b="1" i="1" dirty="0">
              <a:solidFill>
                <a:srgbClr val="00699C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3A088AC-57BC-4885-B8B7-4760EBE1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29" y="199410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AC5F22-B5E0-449C-9D47-532A0A2E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sz="1800" noProof="0" smtClean="0"/>
              <a:t>6</a:t>
            </a:fld>
            <a:endParaRPr lang="it-IT" sz="1800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1F6BF9F-7952-4E12-BE96-095300D0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0" y="129476"/>
            <a:ext cx="2436468" cy="53554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7723A2B-89A9-4A91-889E-6416962A8B94}"/>
              </a:ext>
            </a:extLst>
          </p:cNvPr>
          <p:cNvSpPr/>
          <p:nvPr/>
        </p:nvSpPr>
        <p:spPr>
          <a:xfrm>
            <a:off x="8089490" y="1151332"/>
            <a:ext cx="5380956" cy="114033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BDD093C-08AE-41D1-BFC3-F8F3EF4CF041}"/>
              </a:ext>
            </a:extLst>
          </p:cNvPr>
          <p:cNvSpPr/>
          <p:nvPr/>
        </p:nvSpPr>
        <p:spPr>
          <a:xfrm>
            <a:off x="11244234" y="4440520"/>
            <a:ext cx="1650041" cy="8990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5B80F4-A4A0-4FD8-9F74-F70E2AD9447A}"/>
              </a:ext>
            </a:extLst>
          </p:cNvPr>
          <p:cNvSpPr/>
          <p:nvPr/>
        </p:nvSpPr>
        <p:spPr>
          <a:xfrm>
            <a:off x="13728873" y="3932716"/>
            <a:ext cx="1893740" cy="59755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e 4">
            <a:extLst>
              <a:ext uri="{FF2B5EF4-FFF2-40B4-BE49-F238E27FC236}">
                <a16:creationId xmlns:a16="http://schemas.microsoft.com/office/drawing/2014/main" id="{947D543A-1794-423D-8905-61EB95452AC8}"/>
              </a:ext>
            </a:extLst>
          </p:cNvPr>
          <p:cNvSpPr txBox="1"/>
          <p:nvPr/>
        </p:nvSpPr>
        <p:spPr>
          <a:xfrm rot="20985575">
            <a:off x="3411793" y="2280664"/>
            <a:ext cx="1723462" cy="26577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endParaRPr lang="it-IT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D764C5-00F3-CD7C-3675-6E6E61C2B405}"/>
              </a:ext>
            </a:extLst>
          </p:cNvPr>
          <p:cNvSpPr txBox="1"/>
          <p:nvPr/>
        </p:nvSpPr>
        <p:spPr>
          <a:xfrm>
            <a:off x="4876800" y="374074"/>
            <a:ext cx="6248400" cy="6103638"/>
          </a:xfrm>
          <a:prstGeom prst="rect">
            <a:avLst/>
          </a:prstGeom>
          <a:ln>
            <a:solidFill>
              <a:schemeClr val="tx1"/>
            </a:solidFill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b="1" u="sng" dirty="0">
                <a:ln w="0"/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PROGETTI FUTURI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Piattaforma </a:t>
            </a:r>
            <a:r>
              <a:rPr lang="it-IT" sz="28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Emapi</a:t>
            </a:r>
            <a:endParaRPr lang="it-IT" sz="28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-Normal" pitchFamily="2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-Normal" pitchFamily="2" charset="0"/>
            </a:endParaRP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Assistenza Domiciliare Integrata</a:t>
            </a: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Progetti di prevenzione attraverso la Telemedicina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Progetto di Nuova Garanzia Aggiuntiva fecondazione assistita</a:t>
            </a: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Convenzionamenti con servizi di baby </a:t>
            </a:r>
            <a:r>
              <a:rPr lang="it-IT" b="1" dirty="0" err="1">
                <a:solidFill>
                  <a:schemeClr val="tx1"/>
                </a:solidFill>
                <a:latin typeface="Futura Md BT" panose="020B0602020204020303" pitchFamily="34" charset="0"/>
              </a:rPr>
              <a:t>sitting</a:t>
            </a: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, nutrizionisti e psicologi al fine di promuovere e incentivare attivamente il corretto stile di vita e la tutela della salute</a:t>
            </a: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LTC-Long </a:t>
            </a:r>
            <a:r>
              <a:rPr lang="it-IT" b="1" dirty="0" err="1">
                <a:solidFill>
                  <a:schemeClr val="tx1"/>
                </a:solidFill>
                <a:latin typeface="Futura Md BT" panose="020B0602020204020303" pitchFamily="34" charset="0"/>
              </a:rPr>
              <a:t>Term</a:t>
            </a:r>
            <a:r>
              <a:rPr lang="it-IT" b="1" dirty="0">
                <a:solidFill>
                  <a:schemeClr val="tx1"/>
                </a:solidFill>
                <a:latin typeface="Futura Md BT" panose="020B0602020204020303" pitchFamily="34" charset="0"/>
              </a:rPr>
              <a:t> Care</a:t>
            </a:r>
          </a:p>
          <a:p>
            <a:pPr marL="457200" indent="-4572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it-IT" sz="2800" b="1" i="1" dirty="0">
              <a:solidFill>
                <a:srgbClr val="92D050"/>
              </a:solidFill>
              <a:latin typeface="Futura Md BT" panose="020B0602020204020303" pitchFamily="34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800" b="1" i="1" dirty="0">
              <a:solidFill>
                <a:srgbClr val="92D050"/>
              </a:solidFill>
              <a:latin typeface="Futura Md BT" panose="020B0602020204020303" pitchFamily="34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800" b="1" i="1" dirty="0">
              <a:solidFill>
                <a:srgbClr val="92D050"/>
              </a:solidFill>
              <a:latin typeface="Futura Md BT" panose="020B0602020204020303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000" b="1" i="1" dirty="0">
              <a:solidFill>
                <a:srgbClr val="00699C"/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404A3F-703E-4E14-EA29-B39642C9F49B}"/>
              </a:ext>
            </a:extLst>
          </p:cNvPr>
          <p:cNvSpPr txBox="1"/>
          <p:nvPr/>
        </p:nvSpPr>
        <p:spPr>
          <a:xfrm>
            <a:off x="480806" y="2765221"/>
            <a:ext cx="10763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«Quando soffia il vento del cambiamento,</a:t>
            </a:r>
            <a:br>
              <a:rPr lang="it-IT" b="1" dirty="0"/>
            </a:br>
            <a:r>
              <a:rPr lang="it-IT" b="1" dirty="0"/>
              <a:t>alcuni costruiscono dei ripari,</a:t>
            </a:r>
            <a:br>
              <a:rPr lang="it-IT" b="1" dirty="0"/>
            </a:br>
            <a:r>
              <a:rPr lang="it-IT" b="1" dirty="0"/>
              <a:t>altri costruiscono dei mulini a vento»</a:t>
            </a:r>
          </a:p>
        </p:txBody>
      </p:sp>
    </p:spTree>
    <p:extLst>
      <p:ext uri="{BB962C8B-B14F-4D97-AF65-F5344CB8AC3E}">
        <p14:creationId xmlns:p14="http://schemas.microsoft.com/office/powerpoint/2010/main" val="228346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5729-D7CE-E559-88AB-8B8C5A41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it-IT" noProof="0" smtClean="0"/>
              <a:t>7</a:t>
            </a:fld>
            <a:endParaRPr lang="it-IT" noProof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F489799-2494-5085-A44E-9D6F3BEAA2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349624"/>
            <a:ext cx="10131425" cy="544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 panose="02000803040000020003" pitchFamily="2" charset="0"/>
              </a:rPr>
              <a:t>                                 </a:t>
            </a:r>
            <a:endParaRPr lang="it-IT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 panose="02000803040000020003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463F8C-D0AB-C59B-D9A0-2CB3A0889755}"/>
              </a:ext>
            </a:extLst>
          </p:cNvPr>
          <p:cNvSpPr txBox="1"/>
          <p:nvPr/>
        </p:nvSpPr>
        <p:spPr>
          <a:xfrm>
            <a:off x="3902088" y="403429"/>
            <a:ext cx="7633048" cy="4410635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i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i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PARTNERSHIP PUBBLICO - PRIVATO (NO PROFIT)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SALVAGUARDIA DELL’AUTONOMIA DELLE CASSE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509 MLN EURO EROGATI IN WELFARE PRIMA DEL COVID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t-IT" sz="20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dirty="0">
                <a:solidFill>
                  <a:schemeClr val="tx1"/>
                </a:solidFill>
                <a:latin typeface="Futura Md BT" panose="020B0602020204020303" pitchFamily="34" charset="0"/>
              </a:rPr>
              <a:t> FARE SISTEMA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BE5D9A-BB81-BFE4-D0DD-67390C8FA71C}"/>
              </a:ext>
            </a:extLst>
          </p:cNvPr>
          <p:cNvSpPr txBox="1"/>
          <p:nvPr/>
        </p:nvSpPr>
        <p:spPr>
          <a:xfrm>
            <a:off x="1153086" y="2608747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u="sng" dirty="0">
                <a:ln w="0"/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SINERGIA</a:t>
            </a:r>
            <a:r>
              <a:rPr lang="it-IT" sz="2800" b="1" dirty="0">
                <a:ln w="0"/>
                <a:solidFill>
                  <a:srgbClr val="ACD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Normal" pitchFamily="2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D590B6C-991A-9231-049D-224FB710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7" y="81377"/>
            <a:ext cx="243251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E07D40-9857-D776-6075-AECC33BDD5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0859061">
            <a:off x="411062" y="1709484"/>
            <a:ext cx="2961538" cy="280112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945CDC6-3E9D-DD77-BA07-9AFB880A84DA}"/>
              </a:ext>
            </a:extLst>
          </p:cNvPr>
          <p:cNvSpPr/>
          <p:nvPr/>
        </p:nvSpPr>
        <p:spPr>
          <a:xfrm>
            <a:off x="3296786" y="-2164"/>
            <a:ext cx="8885278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400" b="1" dirty="0">
              <a:solidFill>
                <a:srgbClr val="002060"/>
              </a:solidFill>
            </a:endParaRP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«Crescere insieme in un mondo che cambia per innovare e creare nuove sinergie»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3A088AC-57BC-4885-B8B7-4760EBE1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529" y="199410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ABD030-238F-215B-DD00-9A9D53CD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726" y="6401755"/>
            <a:ext cx="551167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7723A2B-89A9-4A91-889E-6416962A8B94}"/>
              </a:ext>
            </a:extLst>
          </p:cNvPr>
          <p:cNvSpPr/>
          <p:nvPr/>
        </p:nvSpPr>
        <p:spPr>
          <a:xfrm>
            <a:off x="8089490" y="1151332"/>
            <a:ext cx="5380956" cy="1140332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E8A945-0F34-C85F-989A-D912C29E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713" y="1531742"/>
            <a:ext cx="2150550" cy="51375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892266F-36FC-A54E-D706-430718C63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120" y="2031736"/>
            <a:ext cx="1980701" cy="66675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CBCCECF-2280-15F1-DCE2-7C6C644F7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408" y="454642"/>
            <a:ext cx="2368345" cy="51375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B6C2F0A-9174-D96D-5840-B01737315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022" y="2772379"/>
            <a:ext cx="2013855" cy="32915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CF0AE89-C361-C31E-E2F9-99479A7FC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005" y="4631262"/>
            <a:ext cx="2049831" cy="47295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2F155D7-35D0-8A70-5547-202AAF088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4830" y="330619"/>
            <a:ext cx="2328875" cy="66675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365166E-D99F-6E2A-FD1C-FF5EA5548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161" y="3786344"/>
            <a:ext cx="1071465" cy="76909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08D6D87-C567-B560-5907-63EE9F72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3772" y="2203136"/>
            <a:ext cx="1638300" cy="59169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8D2CCC2-D251-6C64-BC7F-39DA229AF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6706" y="342480"/>
            <a:ext cx="1980701" cy="51375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12C440E-4815-DD1A-E473-C5F335964A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1408" y="4170890"/>
            <a:ext cx="2717424" cy="52503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F37943A9-99C0-A353-8BB8-FC63F76120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81270" y="3237299"/>
            <a:ext cx="974912" cy="93359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FD5D7790-BF14-900F-B6E5-4DC120BE9F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4352" y="1459256"/>
            <a:ext cx="2049832" cy="50408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42ECE73-55B2-9F6D-4267-549EC4508E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75957" y="3211583"/>
            <a:ext cx="1533929" cy="85681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24A5318A-4688-492A-9F45-FA73B44DCC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55394" y="1200880"/>
            <a:ext cx="1463078" cy="60554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8F7014E0-C297-2D09-95AC-91573B9CEC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3465" y="2935170"/>
            <a:ext cx="1524506" cy="5137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46F8736-67E0-9E5C-E57D-3D5CFBC6199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46790"/>
          <a:stretch/>
        </p:blipFill>
        <p:spPr>
          <a:xfrm>
            <a:off x="977333" y="2291137"/>
            <a:ext cx="1769559" cy="9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3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Celestiale</Template>
  <TotalTime>16256</TotalTime>
  <Words>234</Words>
  <Application>Microsoft Office PowerPoint</Application>
  <PresentationFormat>Widescreen</PresentationFormat>
  <Paragraphs>78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Futura</vt:lpstr>
      <vt:lpstr>Futura Md BT</vt:lpstr>
      <vt:lpstr>Futura-Normal</vt:lpstr>
      <vt:lpstr>Wingdings</vt:lpstr>
      <vt:lpstr>Celestiale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EMAPI</dc:title>
  <dc:creator>Servizio Informatico</dc:creator>
  <cp:lastModifiedBy>paola venanzi</cp:lastModifiedBy>
  <cp:revision>270</cp:revision>
  <cp:lastPrinted>2023-03-20T11:58:23Z</cp:lastPrinted>
  <dcterms:created xsi:type="dcterms:W3CDTF">2021-10-13T13:19:03Z</dcterms:created>
  <dcterms:modified xsi:type="dcterms:W3CDTF">2023-04-04T09:48:25Z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